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89" r:id="rId3"/>
    <p:sldId id="290" r:id="rId5"/>
    <p:sldId id="265" r:id="rId6"/>
    <p:sldId id="278" r:id="rId7"/>
    <p:sldId id="279" r:id="rId8"/>
    <p:sldId id="280" r:id="rId9"/>
    <p:sldId id="291" r:id="rId10"/>
    <p:sldId id="266" r:id="rId11"/>
    <p:sldId id="261" r:id="rId12"/>
    <p:sldId id="309" r:id="rId13"/>
    <p:sldId id="325" r:id="rId14"/>
    <p:sldId id="282" r:id="rId15"/>
    <p:sldId id="293" r:id="rId16"/>
    <p:sldId id="294" r:id="rId17"/>
    <p:sldId id="311" r:id="rId18"/>
    <p:sldId id="312" r:id="rId19"/>
    <p:sldId id="313" r:id="rId20"/>
    <p:sldId id="314" r:id="rId21"/>
    <p:sldId id="292" r:id="rId22"/>
    <p:sldId id="270" r:id="rId23"/>
    <p:sldId id="269" r:id="rId24"/>
    <p:sldId id="315" r:id="rId25"/>
    <p:sldId id="297" r:id="rId26"/>
    <p:sldId id="316" r:id="rId27"/>
    <p:sldId id="299" r:id="rId28"/>
    <p:sldId id="260" r:id="rId29"/>
  </p:sldIdLst>
  <p:sldSz cx="12192000" cy="6858000"/>
  <p:notesSz cx="6858000" cy="9144000"/>
  <p:embeddedFontLst>
    <p:embeddedFont>
      <p:font typeface="华文楷体" panose="02010600040101010101" charset="-122"/>
      <p:regular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华文宋体" panose="02010600040101010101" charset="-122"/>
      <p:regular r:id="rId41"/>
    </p:embeddedFont>
    <p:embeddedFont>
      <p:font typeface="等线 Light" panose="02010600030101010101" charset="-122"/>
      <p:regular r:id="rId42"/>
    </p:embeddedFont>
    <p:embeddedFont>
      <p:font typeface="等线" panose="02010600030101010101" charset="-122"/>
      <p:regular r:id="rId43"/>
    </p:embeddedFont>
    <p:embeddedFont>
      <p:font typeface="微软雅黑 Light" panose="020B0502040204020203" pitchFamily="34" charset="-122"/>
      <p:regular r:id="rId44"/>
    </p:embeddedFont>
  </p:embeddedFontLst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83810881" name="WPS_1679281038" initials="W" lastIdx="1" clrIdx="2"/>
  <p:cmAuthor id="1" name="123" initials="1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934" y="734"/>
      </p:cViewPr>
      <p:guideLst>
        <p:guide orient="horz" pos="2160"/>
        <p:guide pos="3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114.xml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31E42-6996-44A8-8862-A293C58E81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AAFC1-4458-46FA-8DFD-0DD3B7F8E2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52.xml"/><Relationship Id="rId5" Type="http://schemas.openxmlformats.org/officeDocument/2006/relationships/image" Target="../media/image14.png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67.xml"/><Relationship Id="rId5" Type="http://schemas.openxmlformats.org/officeDocument/2006/relationships/image" Target="../media/image15.png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09.xml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0" Type="http://schemas.openxmlformats.org/officeDocument/2006/relationships/notesSlide" Target="../notesSlides/notesSlide2.xml"/><Relationship Id="rId4" Type="http://schemas.openxmlformats.org/officeDocument/2006/relationships/tags" Target="../tags/tag17.xml"/><Relationship Id="rId39" Type="http://schemas.openxmlformats.org/officeDocument/2006/relationships/slideLayout" Target="../slideLayouts/slideLayout6.xml"/><Relationship Id="rId38" Type="http://schemas.openxmlformats.org/officeDocument/2006/relationships/tags" Target="../tags/tag43.xml"/><Relationship Id="rId37" Type="http://schemas.openxmlformats.org/officeDocument/2006/relationships/image" Target="../media/image11.svg"/><Relationship Id="rId36" Type="http://schemas.openxmlformats.org/officeDocument/2006/relationships/image" Target="../media/image10.png"/><Relationship Id="rId35" Type="http://schemas.openxmlformats.org/officeDocument/2006/relationships/tags" Target="../tags/tag42.xml"/><Relationship Id="rId34" Type="http://schemas.openxmlformats.org/officeDocument/2006/relationships/image" Target="../media/image9.svg"/><Relationship Id="rId33" Type="http://schemas.openxmlformats.org/officeDocument/2006/relationships/image" Target="../media/image8.png"/><Relationship Id="rId32" Type="http://schemas.openxmlformats.org/officeDocument/2006/relationships/tags" Target="../tags/tag41.xml"/><Relationship Id="rId31" Type="http://schemas.openxmlformats.org/officeDocument/2006/relationships/image" Target="../media/image7.svg"/><Relationship Id="rId30" Type="http://schemas.openxmlformats.org/officeDocument/2006/relationships/image" Target="../media/image6.png"/><Relationship Id="rId3" Type="http://schemas.openxmlformats.org/officeDocument/2006/relationships/tags" Target="../tags/tag16.xml"/><Relationship Id="rId29" Type="http://schemas.openxmlformats.org/officeDocument/2006/relationships/tags" Target="../tags/tag40.xml"/><Relationship Id="rId28" Type="http://schemas.openxmlformats.org/officeDocument/2006/relationships/image" Target="../media/image5.svg"/><Relationship Id="rId27" Type="http://schemas.openxmlformats.org/officeDocument/2006/relationships/image" Target="../media/image4.png"/><Relationship Id="rId26" Type="http://schemas.openxmlformats.org/officeDocument/2006/relationships/tags" Target="../tags/tag39.xml"/><Relationship Id="rId25" Type="http://schemas.openxmlformats.org/officeDocument/2006/relationships/tags" Target="../tags/tag38.xml"/><Relationship Id="rId24" Type="http://schemas.openxmlformats.org/officeDocument/2006/relationships/tags" Target="../tags/tag37.xml"/><Relationship Id="rId23" Type="http://schemas.openxmlformats.org/officeDocument/2006/relationships/tags" Target="../tags/tag36.xml"/><Relationship Id="rId22" Type="http://schemas.openxmlformats.org/officeDocument/2006/relationships/tags" Target="../tags/tag35.xml"/><Relationship Id="rId21" Type="http://schemas.openxmlformats.org/officeDocument/2006/relationships/tags" Target="../tags/tag34.xml"/><Relationship Id="rId20" Type="http://schemas.openxmlformats.org/officeDocument/2006/relationships/tags" Target="../tags/tag33.xml"/><Relationship Id="rId2" Type="http://schemas.openxmlformats.org/officeDocument/2006/relationships/tags" Target="../tags/tag15.xml"/><Relationship Id="rId19" Type="http://schemas.openxmlformats.org/officeDocument/2006/relationships/tags" Target="../tags/tag32.xml"/><Relationship Id="rId18" Type="http://schemas.openxmlformats.org/officeDocument/2006/relationships/tags" Target="../tags/tag31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5" y="3944088"/>
            <a:ext cx="7680960" cy="28694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46530" y="2486025"/>
            <a:ext cx="897191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MANISCOPE</a:t>
            </a:r>
            <a:r>
              <a:rPr lang="zh-CN" altLang="en-US" sz="3600" b="1" dirty="0">
                <a:solidFill>
                  <a:schemeClr val="bg2">
                    <a:lumMod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自动检测</a:t>
            </a:r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 Android </a:t>
            </a:r>
            <a:r>
              <a:rPr lang="zh-CN" altLang="en-US" sz="3600" b="1" dirty="0">
                <a:solidFill>
                  <a:schemeClr val="bg2">
                    <a:lumMod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应用清单文件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  <a:p>
            <a:pPr algn="ctr"/>
            <a:r>
              <a:rPr lang="zh-CN" altLang="en-US" sz="3600" b="1" dirty="0">
                <a:solidFill>
                  <a:schemeClr val="bg2">
                    <a:lumMod val="50000"/>
                  </a:schemeClr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研读汇报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25775" y="3562350"/>
            <a:ext cx="6200140" cy="5734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组员：禹相祐</a:t>
            </a:r>
            <a:r>
              <a:rPr lang="en-US" altLang="zh-CN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</a:t>
            </a:r>
            <a:r>
              <a:rPr lang="zh-CN" altLang="en-US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查科言</a:t>
            </a:r>
            <a:r>
              <a:rPr lang="en-US" altLang="zh-CN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柳昕彤</a:t>
            </a:r>
            <a:r>
              <a:rPr lang="en-US" altLang="zh-CN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姜皓</a:t>
            </a:r>
            <a:r>
              <a:rPr lang="en-US" altLang="zh-CN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路畅通</a:t>
            </a:r>
            <a:r>
              <a:rPr lang="en-US" altLang="zh-CN" sz="1000" b="1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endParaRPr lang="en-US" altLang="zh-CN" sz="1000" b="1">
              <a:solidFill>
                <a:schemeClr val="accent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46245" y="4401820"/>
            <a:ext cx="3828415" cy="749300"/>
            <a:chOff x="4433839" y="4351567"/>
            <a:chExt cx="3422851" cy="391244"/>
          </a:xfrm>
        </p:grpSpPr>
        <p:sp>
          <p:nvSpPr>
            <p:cNvPr id="13" name="矩形: 圆角 12"/>
            <p:cNvSpPr/>
            <p:nvPr/>
          </p:nvSpPr>
          <p:spPr>
            <a:xfrm>
              <a:off x="4433839" y="4351567"/>
              <a:ext cx="1499349" cy="39124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1400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</a:rPr>
                <a:t>汇报人：柳昕彤</a:t>
              </a:r>
              <a:endParaRPr lang="zh-CN" altLang="en-US" sz="1400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6342215" y="4351567"/>
              <a:ext cx="1514475" cy="391244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1600" dirty="0">
                  <a:solidFill>
                    <a:schemeClr val="accent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</a:rPr>
                <a:t>时间：</a:t>
              </a:r>
              <a:r>
                <a:rPr lang="en-US" altLang="zh-CN" sz="1600" dirty="0">
                  <a:solidFill>
                    <a:schemeClr val="accent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</a:rPr>
                <a:t>2025/7/5</a:t>
              </a:r>
              <a:endParaRPr lang="en-US" altLang="zh-CN" sz="16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677020" y="1952728"/>
            <a:ext cx="46144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accent1"/>
                </a:solidFill>
                <a:latin typeface="思源宋体" panose="02020400000000000000" pitchFamily="18" charset="-122"/>
                <a:ea typeface="思源宋体" panose="02020400000000000000" pitchFamily="18" charset="-122"/>
                <a:cs typeface="Calibri Light" panose="020F0302020204030204" pitchFamily="34" charset="0"/>
              </a:rPr>
              <a:t>软件安全第十八小组期末汇报</a:t>
            </a:r>
            <a:endParaRPr lang="zh-CN" altLang="en-US" sz="2000" dirty="0">
              <a:solidFill>
                <a:schemeClr val="accent1"/>
              </a:solidFill>
              <a:latin typeface="思源宋体" panose="02020400000000000000" pitchFamily="18" charset="-122"/>
              <a:ea typeface="思源宋体" panose="02020400000000000000" pitchFamily="18" charset="-122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574611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ManiScope</a:t>
            </a:r>
            <a:r>
              <a:rPr lang="zh-CN" altLang="en-US" sz="2400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工作流程解释说明</a:t>
            </a:r>
            <a:endParaRPr lang="en-US" altLang="zh-CN" sz="2400" spc="600" dirty="0">
              <a:solidFill>
                <a:srgbClr val="444444"/>
              </a:solidFill>
              <a:latin typeface="Calibri Light" panose="020F0302020204030204" pitchFamily="34" charset="0"/>
              <a:ea typeface="思源宋体 CN" panose="020207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713740" y="925195"/>
            <a:ext cx="5193665" cy="5372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zh-CN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入口：文档数据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ManiScope 的设计从官方 Android 开发者文档出发，而不是从已有规则硬编码。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zh-CN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</a:t>
            </a: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双轨提取：结构与数量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Positional Constraint Extractor 负责结构位置——哪些子元素/属性在哪些父元素中合法。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uantitative Constraint Extractor 负责出现频次——某些元素必须有一个或多个实例。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zh-CN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NLP</a:t>
            </a: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（自然语言解析）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ManiScope 能自动理解句子结构，抽象成形式化约束。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FSM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与依存句法结合，可以识别元素关系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altLang="zh-CN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4. Schema</a:t>
            </a: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构建</a:t>
            </a:r>
            <a:r>
              <a:rPr lang="en-US" altLang="zh-CN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校验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自动生成的 XSD schema 拥有对 AndroidManifest.xml 的完整约束能力。并在校验过程发现错误进行归类。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>
              <a:solidFill>
                <a:srgbClr val="44444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zh-CN" altLang="en-US">
              <a:solidFill>
                <a:srgbClr val="44444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9005" y="1174750"/>
            <a:ext cx="5440680" cy="50412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6"/>
          <p:cNvSpPr/>
          <p:nvPr>
            <p:custDataLst>
              <p:tags r:id="rId1"/>
            </p:custDataLst>
          </p:nvPr>
        </p:nvSpPr>
        <p:spPr>
          <a:xfrm>
            <a:off x="1397000" y="1159510"/>
            <a:ext cx="9397365" cy="4539615"/>
          </a:xfrm>
          <a:custGeom>
            <a:avLst/>
            <a:gdLst>
              <a:gd name="connsiteX0" fmla="*/ 0 w 5223268"/>
              <a:gd name="connsiteY0" fmla="*/ 0 h 2518166"/>
              <a:gd name="connsiteX1" fmla="*/ 5223269 w 5223268"/>
              <a:gd name="connsiteY1" fmla="*/ 0 h 2518166"/>
              <a:gd name="connsiteX2" fmla="*/ 5223269 w 5223268"/>
              <a:gd name="connsiteY2" fmla="*/ 2518166 h 2518166"/>
              <a:gd name="connsiteX3" fmla="*/ 0 w 5223268"/>
              <a:gd name="connsiteY3" fmla="*/ 2518166 h 2518166"/>
              <a:gd name="connsiteX4" fmla="*/ 0 w 5223268"/>
              <a:gd name="connsiteY4" fmla="*/ 0 h 251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3268" h="2518166">
                <a:moveTo>
                  <a:pt x="0" y="0"/>
                </a:moveTo>
                <a:lnTo>
                  <a:pt x="5223269" y="0"/>
                </a:lnTo>
                <a:lnTo>
                  <a:pt x="5223269" y="2518166"/>
                </a:lnTo>
                <a:lnTo>
                  <a:pt x="0" y="25181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8496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任意多边形: 形状 7"/>
          <p:cNvSpPr/>
          <p:nvPr>
            <p:custDataLst>
              <p:tags r:id="rId2"/>
            </p:custDataLst>
          </p:nvPr>
        </p:nvSpPr>
        <p:spPr>
          <a:xfrm>
            <a:off x="1351280" y="1113790"/>
            <a:ext cx="9489440" cy="4631690"/>
          </a:xfrm>
          <a:custGeom>
            <a:avLst/>
            <a:gdLst>
              <a:gd name="connsiteX0" fmla="*/ 5274310 w 5274310"/>
              <a:gd name="connsiteY0" fmla="*/ 0 h 2569210"/>
              <a:gd name="connsiteX1" fmla="*/ 0 w 5274310"/>
              <a:gd name="connsiteY1" fmla="*/ 0 h 2569210"/>
              <a:gd name="connsiteX2" fmla="*/ 0 w 5274310"/>
              <a:gd name="connsiteY2" fmla="*/ 2569210 h 2569210"/>
              <a:gd name="connsiteX3" fmla="*/ 5274310 w 5274310"/>
              <a:gd name="connsiteY3" fmla="*/ 2569210 h 2569210"/>
              <a:gd name="connsiteX4" fmla="*/ 5274310 w 5274310"/>
              <a:gd name="connsiteY4" fmla="*/ 0 h 2569210"/>
              <a:gd name="connsiteX5" fmla="*/ 51042 w 5274310"/>
              <a:gd name="connsiteY5" fmla="*/ 2518166 h 2569210"/>
              <a:gd name="connsiteX6" fmla="*/ 51042 w 5274310"/>
              <a:gd name="connsiteY6" fmla="*/ 51044 h 2569210"/>
              <a:gd name="connsiteX7" fmla="*/ 5223269 w 5274310"/>
              <a:gd name="connsiteY7" fmla="*/ 51044 h 2569210"/>
              <a:gd name="connsiteX8" fmla="*/ 5223269 w 5274310"/>
              <a:gd name="connsiteY8" fmla="*/ 2518166 h 2569210"/>
              <a:gd name="connsiteX9" fmla="*/ 51042 w 5274310"/>
              <a:gd name="connsiteY9" fmla="*/ 2518166 h 256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4310" h="2569210">
                <a:moveTo>
                  <a:pt x="5274310" y="0"/>
                </a:moveTo>
                <a:lnTo>
                  <a:pt x="0" y="0"/>
                </a:lnTo>
                <a:lnTo>
                  <a:pt x="0" y="2569210"/>
                </a:lnTo>
                <a:lnTo>
                  <a:pt x="5274310" y="2569210"/>
                </a:lnTo>
                <a:lnTo>
                  <a:pt x="5274310" y="0"/>
                </a:lnTo>
                <a:close/>
                <a:moveTo>
                  <a:pt x="51042" y="2518166"/>
                </a:moveTo>
                <a:lnTo>
                  <a:pt x="51042" y="51044"/>
                </a:lnTo>
                <a:lnTo>
                  <a:pt x="5223269" y="51044"/>
                </a:lnTo>
                <a:lnTo>
                  <a:pt x="5223269" y="2518166"/>
                </a:lnTo>
                <a:lnTo>
                  <a:pt x="51042" y="2518166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39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8496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任意多边形: 形状 5"/>
          <p:cNvSpPr/>
          <p:nvPr>
            <p:custDataLst>
              <p:tags r:id="rId3"/>
            </p:custDataLst>
          </p:nvPr>
        </p:nvSpPr>
        <p:spPr>
          <a:xfrm>
            <a:off x="1224915" y="993775"/>
            <a:ext cx="9742170" cy="4871085"/>
          </a:xfrm>
          <a:custGeom>
            <a:avLst/>
            <a:gdLst>
              <a:gd name="connsiteX0" fmla="*/ 24770 w 5249556"/>
              <a:gd name="connsiteY0" fmla="*/ 24759 h 2624460"/>
              <a:gd name="connsiteX1" fmla="*/ 288890 w 5249556"/>
              <a:gd name="connsiteY1" fmla="*/ 24759 h 2624460"/>
              <a:gd name="connsiteX2" fmla="*/ 288890 w 5249556"/>
              <a:gd name="connsiteY2" fmla="*/ 0 h 2624460"/>
              <a:gd name="connsiteX3" fmla="*/ 0 w 5249556"/>
              <a:gd name="connsiteY3" fmla="*/ 0 h 2624460"/>
              <a:gd name="connsiteX4" fmla="*/ 0 w 5249556"/>
              <a:gd name="connsiteY4" fmla="*/ 24759 h 2624460"/>
              <a:gd name="connsiteX5" fmla="*/ 8 w 5249556"/>
              <a:gd name="connsiteY5" fmla="*/ 24759 h 2624460"/>
              <a:gd name="connsiteX6" fmla="*/ 8 w 5249556"/>
              <a:gd name="connsiteY6" fmla="*/ 288856 h 2624460"/>
              <a:gd name="connsiteX7" fmla="*/ 24770 w 5249556"/>
              <a:gd name="connsiteY7" fmla="*/ 288856 h 2624460"/>
              <a:gd name="connsiteX8" fmla="*/ 24770 w 5249556"/>
              <a:gd name="connsiteY8" fmla="*/ 24759 h 2624460"/>
              <a:gd name="connsiteX9" fmla="*/ 5224786 w 5249556"/>
              <a:gd name="connsiteY9" fmla="*/ 0 h 2624460"/>
              <a:gd name="connsiteX10" fmla="*/ 4960666 w 5249556"/>
              <a:gd name="connsiteY10" fmla="*/ 0 h 2624460"/>
              <a:gd name="connsiteX11" fmla="*/ 4960666 w 5249556"/>
              <a:gd name="connsiteY11" fmla="*/ 24759 h 2624460"/>
              <a:gd name="connsiteX12" fmla="*/ 5224786 w 5249556"/>
              <a:gd name="connsiteY12" fmla="*/ 24759 h 2624460"/>
              <a:gd name="connsiteX13" fmla="*/ 5224786 w 5249556"/>
              <a:gd name="connsiteY13" fmla="*/ 288856 h 2624460"/>
              <a:gd name="connsiteX14" fmla="*/ 5249548 w 5249556"/>
              <a:gd name="connsiteY14" fmla="*/ 288856 h 2624460"/>
              <a:gd name="connsiteX15" fmla="*/ 5249548 w 5249556"/>
              <a:gd name="connsiteY15" fmla="*/ 24759 h 2624460"/>
              <a:gd name="connsiteX16" fmla="*/ 5249556 w 5249556"/>
              <a:gd name="connsiteY16" fmla="*/ 24759 h 2624460"/>
              <a:gd name="connsiteX17" fmla="*/ 5249556 w 5249556"/>
              <a:gd name="connsiteY17" fmla="*/ 0 h 2624460"/>
              <a:gd name="connsiteX18" fmla="*/ 5224786 w 5249556"/>
              <a:gd name="connsiteY18" fmla="*/ 0 h 2624460"/>
              <a:gd name="connsiteX19" fmla="*/ 24770 w 5249556"/>
              <a:gd name="connsiteY19" fmla="*/ 2599702 h 2624460"/>
              <a:gd name="connsiteX20" fmla="*/ 24770 w 5249556"/>
              <a:gd name="connsiteY20" fmla="*/ 2335605 h 2624460"/>
              <a:gd name="connsiteX21" fmla="*/ 8 w 5249556"/>
              <a:gd name="connsiteY21" fmla="*/ 2335605 h 2624460"/>
              <a:gd name="connsiteX22" fmla="*/ 8 w 5249556"/>
              <a:gd name="connsiteY22" fmla="*/ 2599702 h 2624460"/>
              <a:gd name="connsiteX23" fmla="*/ 0 w 5249556"/>
              <a:gd name="connsiteY23" fmla="*/ 2599702 h 2624460"/>
              <a:gd name="connsiteX24" fmla="*/ 0 w 5249556"/>
              <a:gd name="connsiteY24" fmla="*/ 2624461 h 2624460"/>
              <a:gd name="connsiteX25" fmla="*/ 288890 w 5249556"/>
              <a:gd name="connsiteY25" fmla="*/ 2624461 h 2624460"/>
              <a:gd name="connsiteX26" fmla="*/ 288890 w 5249556"/>
              <a:gd name="connsiteY26" fmla="*/ 2599702 h 2624460"/>
              <a:gd name="connsiteX27" fmla="*/ 24770 w 5249556"/>
              <a:gd name="connsiteY27" fmla="*/ 2599702 h 2624460"/>
              <a:gd name="connsiteX28" fmla="*/ 5249548 w 5249556"/>
              <a:gd name="connsiteY28" fmla="*/ 2599702 h 2624460"/>
              <a:gd name="connsiteX29" fmla="*/ 5249548 w 5249556"/>
              <a:gd name="connsiteY29" fmla="*/ 2335605 h 2624460"/>
              <a:gd name="connsiteX30" fmla="*/ 5224786 w 5249556"/>
              <a:gd name="connsiteY30" fmla="*/ 2335605 h 2624460"/>
              <a:gd name="connsiteX31" fmla="*/ 5224786 w 5249556"/>
              <a:gd name="connsiteY31" fmla="*/ 2599702 h 2624460"/>
              <a:gd name="connsiteX32" fmla="*/ 4960666 w 5249556"/>
              <a:gd name="connsiteY32" fmla="*/ 2599702 h 2624460"/>
              <a:gd name="connsiteX33" fmla="*/ 4960666 w 5249556"/>
              <a:gd name="connsiteY33" fmla="*/ 2624461 h 2624460"/>
              <a:gd name="connsiteX34" fmla="*/ 5249556 w 5249556"/>
              <a:gd name="connsiteY34" fmla="*/ 2624461 h 2624460"/>
              <a:gd name="connsiteX35" fmla="*/ 5249556 w 5249556"/>
              <a:gd name="connsiteY35" fmla="*/ 2599702 h 2624460"/>
              <a:gd name="connsiteX36" fmla="*/ 5249548 w 5249556"/>
              <a:gd name="connsiteY36" fmla="*/ 2599702 h 262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49556" h="2624460">
                <a:moveTo>
                  <a:pt x="24770" y="24759"/>
                </a:moveTo>
                <a:lnTo>
                  <a:pt x="288890" y="24759"/>
                </a:lnTo>
                <a:lnTo>
                  <a:pt x="288890" y="0"/>
                </a:lnTo>
                <a:lnTo>
                  <a:pt x="0" y="0"/>
                </a:lnTo>
                <a:lnTo>
                  <a:pt x="0" y="24759"/>
                </a:lnTo>
                <a:lnTo>
                  <a:pt x="8" y="24759"/>
                </a:lnTo>
                <a:lnTo>
                  <a:pt x="8" y="288856"/>
                </a:lnTo>
                <a:lnTo>
                  <a:pt x="24770" y="288856"/>
                </a:lnTo>
                <a:lnTo>
                  <a:pt x="24770" y="24759"/>
                </a:lnTo>
                <a:close/>
                <a:moveTo>
                  <a:pt x="5224786" y="0"/>
                </a:moveTo>
                <a:lnTo>
                  <a:pt x="4960666" y="0"/>
                </a:lnTo>
                <a:lnTo>
                  <a:pt x="4960666" y="24759"/>
                </a:lnTo>
                <a:lnTo>
                  <a:pt x="5224786" y="24759"/>
                </a:lnTo>
                <a:lnTo>
                  <a:pt x="5224786" y="288856"/>
                </a:lnTo>
                <a:lnTo>
                  <a:pt x="5249548" y="288856"/>
                </a:lnTo>
                <a:lnTo>
                  <a:pt x="5249548" y="24759"/>
                </a:lnTo>
                <a:lnTo>
                  <a:pt x="5249556" y="24759"/>
                </a:lnTo>
                <a:lnTo>
                  <a:pt x="5249556" y="0"/>
                </a:lnTo>
                <a:lnTo>
                  <a:pt x="5224786" y="0"/>
                </a:lnTo>
                <a:close/>
                <a:moveTo>
                  <a:pt x="24770" y="2599702"/>
                </a:moveTo>
                <a:lnTo>
                  <a:pt x="24770" y="2335605"/>
                </a:lnTo>
                <a:lnTo>
                  <a:pt x="8" y="2335605"/>
                </a:lnTo>
                <a:lnTo>
                  <a:pt x="8" y="2599702"/>
                </a:lnTo>
                <a:lnTo>
                  <a:pt x="0" y="2599702"/>
                </a:lnTo>
                <a:lnTo>
                  <a:pt x="0" y="2624461"/>
                </a:lnTo>
                <a:lnTo>
                  <a:pt x="288890" y="2624461"/>
                </a:lnTo>
                <a:lnTo>
                  <a:pt x="288890" y="2599702"/>
                </a:lnTo>
                <a:lnTo>
                  <a:pt x="24770" y="2599702"/>
                </a:lnTo>
                <a:close/>
                <a:moveTo>
                  <a:pt x="5249548" y="2599702"/>
                </a:moveTo>
                <a:lnTo>
                  <a:pt x="5249548" y="2335605"/>
                </a:lnTo>
                <a:lnTo>
                  <a:pt x="5224786" y="2335605"/>
                </a:lnTo>
                <a:lnTo>
                  <a:pt x="5224786" y="2599702"/>
                </a:lnTo>
                <a:lnTo>
                  <a:pt x="4960666" y="2599702"/>
                </a:lnTo>
                <a:lnTo>
                  <a:pt x="4960666" y="2624461"/>
                </a:lnTo>
                <a:lnTo>
                  <a:pt x="5249556" y="2624461"/>
                </a:lnTo>
                <a:lnTo>
                  <a:pt x="5249556" y="2599702"/>
                </a:lnTo>
                <a:lnTo>
                  <a:pt x="5249548" y="259970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 w="8243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397000" y="2207260"/>
            <a:ext cx="3540125" cy="3017520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indent="0" algn="just" fontAlgn="auto">
              <a:lnSpc>
                <a:spcPct val="140000"/>
              </a:lnSpc>
            </a:pP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右图为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Android 7.1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版本的部分开发文档，作为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Maniscope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的输入。</a:t>
            </a:r>
            <a:endParaRPr lang="en-US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81475" y="480060"/>
            <a:ext cx="3777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设计流程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2690" y="1517015"/>
            <a:ext cx="4655185" cy="582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提取的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文档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示例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微信图片_2025-07-03_211416_0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295" y="2207260"/>
            <a:ext cx="5345430" cy="33388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6"/>
          <p:cNvSpPr/>
          <p:nvPr>
            <p:custDataLst>
              <p:tags r:id="rId1"/>
            </p:custDataLst>
          </p:nvPr>
        </p:nvSpPr>
        <p:spPr>
          <a:xfrm>
            <a:off x="1397000" y="1159510"/>
            <a:ext cx="9397365" cy="4539615"/>
          </a:xfrm>
          <a:custGeom>
            <a:avLst/>
            <a:gdLst>
              <a:gd name="connsiteX0" fmla="*/ 0 w 5223268"/>
              <a:gd name="connsiteY0" fmla="*/ 0 h 2518166"/>
              <a:gd name="connsiteX1" fmla="*/ 5223269 w 5223268"/>
              <a:gd name="connsiteY1" fmla="*/ 0 h 2518166"/>
              <a:gd name="connsiteX2" fmla="*/ 5223269 w 5223268"/>
              <a:gd name="connsiteY2" fmla="*/ 2518166 h 2518166"/>
              <a:gd name="connsiteX3" fmla="*/ 0 w 5223268"/>
              <a:gd name="connsiteY3" fmla="*/ 2518166 h 2518166"/>
              <a:gd name="connsiteX4" fmla="*/ 0 w 5223268"/>
              <a:gd name="connsiteY4" fmla="*/ 0 h 251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3268" h="2518166">
                <a:moveTo>
                  <a:pt x="0" y="0"/>
                </a:moveTo>
                <a:lnTo>
                  <a:pt x="5223269" y="0"/>
                </a:lnTo>
                <a:lnTo>
                  <a:pt x="5223269" y="2518166"/>
                </a:lnTo>
                <a:lnTo>
                  <a:pt x="0" y="25181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8496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任意多边形: 形状 7"/>
          <p:cNvSpPr/>
          <p:nvPr>
            <p:custDataLst>
              <p:tags r:id="rId2"/>
            </p:custDataLst>
          </p:nvPr>
        </p:nvSpPr>
        <p:spPr>
          <a:xfrm>
            <a:off x="1351280" y="1113790"/>
            <a:ext cx="9489440" cy="4631690"/>
          </a:xfrm>
          <a:custGeom>
            <a:avLst/>
            <a:gdLst>
              <a:gd name="connsiteX0" fmla="*/ 5274310 w 5274310"/>
              <a:gd name="connsiteY0" fmla="*/ 0 h 2569210"/>
              <a:gd name="connsiteX1" fmla="*/ 0 w 5274310"/>
              <a:gd name="connsiteY1" fmla="*/ 0 h 2569210"/>
              <a:gd name="connsiteX2" fmla="*/ 0 w 5274310"/>
              <a:gd name="connsiteY2" fmla="*/ 2569210 h 2569210"/>
              <a:gd name="connsiteX3" fmla="*/ 5274310 w 5274310"/>
              <a:gd name="connsiteY3" fmla="*/ 2569210 h 2569210"/>
              <a:gd name="connsiteX4" fmla="*/ 5274310 w 5274310"/>
              <a:gd name="connsiteY4" fmla="*/ 0 h 2569210"/>
              <a:gd name="connsiteX5" fmla="*/ 51042 w 5274310"/>
              <a:gd name="connsiteY5" fmla="*/ 2518166 h 2569210"/>
              <a:gd name="connsiteX6" fmla="*/ 51042 w 5274310"/>
              <a:gd name="connsiteY6" fmla="*/ 51044 h 2569210"/>
              <a:gd name="connsiteX7" fmla="*/ 5223269 w 5274310"/>
              <a:gd name="connsiteY7" fmla="*/ 51044 h 2569210"/>
              <a:gd name="connsiteX8" fmla="*/ 5223269 w 5274310"/>
              <a:gd name="connsiteY8" fmla="*/ 2518166 h 2569210"/>
              <a:gd name="connsiteX9" fmla="*/ 51042 w 5274310"/>
              <a:gd name="connsiteY9" fmla="*/ 2518166 h 256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4310" h="2569210">
                <a:moveTo>
                  <a:pt x="5274310" y="0"/>
                </a:moveTo>
                <a:lnTo>
                  <a:pt x="0" y="0"/>
                </a:lnTo>
                <a:lnTo>
                  <a:pt x="0" y="2569210"/>
                </a:lnTo>
                <a:lnTo>
                  <a:pt x="5274310" y="2569210"/>
                </a:lnTo>
                <a:lnTo>
                  <a:pt x="5274310" y="0"/>
                </a:lnTo>
                <a:close/>
                <a:moveTo>
                  <a:pt x="51042" y="2518166"/>
                </a:moveTo>
                <a:lnTo>
                  <a:pt x="51042" y="51044"/>
                </a:lnTo>
                <a:lnTo>
                  <a:pt x="5223269" y="51044"/>
                </a:lnTo>
                <a:lnTo>
                  <a:pt x="5223269" y="2518166"/>
                </a:lnTo>
                <a:lnTo>
                  <a:pt x="51042" y="2518166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39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8496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任意多边形: 形状 5"/>
          <p:cNvSpPr/>
          <p:nvPr>
            <p:custDataLst>
              <p:tags r:id="rId3"/>
            </p:custDataLst>
          </p:nvPr>
        </p:nvSpPr>
        <p:spPr>
          <a:xfrm>
            <a:off x="1224915" y="993775"/>
            <a:ext cx="9742170" cy="4871085"/>
          </a:xfrm>
          <a:custGeom>
            <a:avLst/>
            <a:gdLst>
              <a:gd name="connsiteX0" fmla="*/ 24770 w 5249556"/>
              <a:gd name="connsiteY0" fmla="*/ 24759 h 2624460"/>
              <a:gd name="connsiteX1" fmla="*/ 288890 w 5249556"/>
              <a:gd name="connsiteY1" fmla="*/ 24759 h 2624460"/>
              <a:gd name="connsiteX2" fmla="*/ 288890 w 5249556"/>
              <a:gd name="connsiteY2" fmla="*/ 0 h 2624460"/>
              <a:gd name="connsiteX3" fmla="*/ 0 w 5249556"/>
              <a:gd name="connsiteY3" fmla="*/ 0 h 2624460"/>
              <a:gd name="connsiteX4" fmla="*/ 0 w 5249556"/>
              <a:gd name="connsiteY4" fmla="*/ 24759 h 2624460"/>
              <a:gd name="connsiteX5" fmla="*/ 8 w 5249556"/>
              <a:gd name="connsiteY5" fmla="*/ 24759 h 2624460"/>
              <a:gd name="connsiteX6" fmla="*/ 8 w 5249556"/>
              <a:gd name="connsiteY6" fmla="*/ 288856 h 2624460"/>
              <a:gd name="connsiteX7" fmla="*/ 24770 w 5249556"/>
              <a:gd name="connsiteY7" fmla="*/ 288856 h 2624460"/>
              <a:gd name="connsiteX8" fmla="*/ 24770 w 5249556"/>
              <a:gd name="connsiteY8" fmla="*/ 24759 h 2624460"/>
              <a:gd name="connsiteX9" fmla="*/ 5224786 w 5249556"/>
              <a:gd name="connsiteY9" fmla="*/ 0 h 2624460"/>
              <a:gd name="connsiteX10" fmla="*/ 4960666 w 5249556"/>
              <a:gd name="connsiteY10" fmla="*/ 0 h 2624460"/>
              <a:gd name="connsiteX11" fmla="*/ 4960666 w 5249556"/>
              <a:gd name="connsiteY11" fmla="*/ 24759 h 2624460"/>
              <a:gd name="connsiteX12" fmla="*/ 5224786 w 5249556"/>
              <a:gd name="connsiteY12" fmla="*/ 24759 h 2624460"/>
              <a:gd name="connsiteX13" fmla="*/ 5224786 w 5249556"/>
              <a:gd name="connsiteY13" fmla="*/ 288856 h 2624460"/>
              <a:gd name="connsiteX14" fmla="*/ 5249548 w 5249556"/>
              <a:gd name="connsiteY14" fmla="*/ 288856 h 2624460"/>
              <a:gd name="connsiteX15" fmla="*/ 5249548 w 5249556"/>
              <a:gd name="connsiteY15" fmla="*/ 24759 h 2624460"/>
              <a:gd name="connsiteX16" fmla="*/ 5249556 w 5249556"/>
              <a:gd name="connsiteY16" fmla="*/ 24759 h 2624460"/>
              <a:gd name="connsiteX17" fmla="*/ 5249556 w 5249556"/>
              <a:gd name="connsiteY17" fmla="*/ 0 h 2624460"/>
              <a:gd name="connsiteX18" fmla="*/ 5224786 w 5249556"/>
              <a:gd name="connsiteY18" fmla="*/ 0 h 2624460"/>
              <a:gd name="connsiteX19" fmla="*/ 24770 w 5249556"/>
              <a:gd name="connsiteY19" fmla="*/ 2599702 h 2624460"/>
              <a:gd name="connsiteX20" fmla="*/ 24770 w 5249556"/>
              <a:gd name="connsiteY20" fmla="*/ 2335605 h 2624460"/>
              <a:gd name="connsiteX21" fmla="*/ 8 w 5249556"/>
              <a:gd name="connsiteY21" fmla="*/ 2335605 h 2624460"/>
              <a:gd name="connsiteX22" fmla="*/ 8 w 5249556"/>
              <a:gd name="connsiteY22" fmla="*/ 2599702 h 2624460"/>
              <a:gd name="connsiteX23" fmla="*/ 0 w 5249556"/>
              <a:gd name="connsiteY23" fmla="*/ 2599702 h 2624460"/>
              <a:gd name="connsiteX24" fmla="*/ 0 w 5249556"/>
              <a:gd name="connsiteY24" fmla="*/ 2624461 h 2624460"/>
              <a:gd name="connsiteX25" fmla="*/ 288890 w 5249556"/>
              <a:gd name="connsiteY25" fmla="*/ 2624461 h 2624460"/>
              <a:gd name="connsiteX26" fmla="*/ 288890 w 5249556"/>
              <a:gd name="connsiteY26" fmla="*/ 2599702 h 2624460"/>
              <a:gd name="connsiteX27" fmla="*/ 24770 w 5249556"/>
              <a:gd name="connsiteY27" fmla="*/ 2599702 h 2624460"/>
              <a:gd name="connsiteX28" fmla="*/ 5249548 w 5249556"/>
              <a:gd name="connsiteY28" fmla="*/ 2599702 h 2624460"/>
              <a:gd name="connsiteX29" fmla="*/ 5249548 w 5249556"/>
              <a:gd name="connsiteY29" fmla="*/ 2335605 h 2624460"/>
              <a:gd name="connsiteX30" fmla="*/ 5224786 w 5249556"/>
              <a:gd name="connsiteY30" fmla="*/ 2335605 h 2624460"/>
              <a:gd name="connsiteX31" fmla="*/ 5224786 w 5249556"/>
              <a:gd name="connsiteY31" fmla="*/ 2599702 h 2624460"/>
              <a:gd name="connsiteX32" fmla="*/ 4960666 w 5249556"/>
              <a:gd name="connsiteY32" fmla="*/ 2599702 h 2624460"/>
              <a:gd name="connsiteX33" fmla="*/ 4960666 w 5249556"/>
              <a:gd name="connsiteY33" fmla="*/ 2624461 h 2624460"/>
              <a:gd name="connsiteX34" fmla="*/ 5249556 w 5249556"/>
              <a:gd name="connsiteY34" fmla="*/ 2624461 h 2624460"/>
              <a:gd name="connsiteX35" fmla="*/ 5249556 w 5249556"/>
              <a:gd name="connsiteY35" fmla="*/ 2599702 h 2624460"/>
              <a:gd name="connsiteX36" fmla="*/ 5249548 w 5249556"/>
              <a:gd name="connsiteY36" fmla="*/ 2599702 h 262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49556" h="2624460">
                <a:moveTo>
                  <a:pt x="24770" y="24759"/>
                </a:moveTo>
                <a:lnTo>
                  <a:pt x="288890" y="24759"/>
                </a:lnTo>
                <a:lnTo>
                  <a:pt x="288890" y="0"/>
                </a:lnTo>
                <a:lnTo>
                  <a:pt x="0" y="0"/>
                </a:lnTo>
                <a:lnTo>
                  <a:pt x="0" y="24759"/>
                </a:lnTo>
                <a:lnTo>
                  <a:pt x="8" y="24759"/>
                </a:lnTo>
                <a:lnTo>
                  <a:pt x="8" y="288856"/>
                </a:lnTo>
                <a:lnTo>
                  <a:pt x="24770" y="288856"/>
                </a:lnTo>
                <a:lnTo>
                  <a:pt x="24770" y="24759"/>
                </a:lnTo>
                <a:close/>
                <a:moveTo>
                  <a:pt x="5224786" y="0"/>
                </a:moveTo>
                <a:lnTo>
                  <a:pt x="4960666" y="0"/>
                </a:lnTo>
                <a:lnTo>
                  <a:pt x="4960666" y="24759"/>
                </a:lnTo>
                <a:lnTo>
                  <a:pt x="5224786" y="24759"/>
                </a:lnTo>
                <a:lnTo>
                  <a:pt x="5224786" y="288856"/>
                </a:lnTo>
                <a:lnTo>
                  <a:pt x="5249548" y="288856"/>
                </a:lnTo>
                <a:lnTo>
                  <a:pt x="5249548" y="24759"/>
                </a:lnTo>
                <a:lnTo>
                  <a:pt x="5249556" y="24759"/>
                </a:lnTo>
                <a:lnTo>
                  <a:pt x="5249556" y="0"/>
                </a:lnTo>
                <a:lnTo>
                  <a:pt x="5224786" y="0"/>
                </a:lnTo>
                <a:close/>
                <a:moveTo>
                  <a:pt x="24770" y="2599702"/>
                </a:moveTo>
                <a:lnTo>
                  <a:pt x="24770" y="2335605"/>
                </a:lnTo>
                <a:lnTo>
                  <a:pt x="8" y="2335605"/>
                </a:lnTo>
                <a:lnTo>
                  <a:pt x="8" y="2599702"/>
                </a:lnTo>
                <a:lnTo>
                  <a:pt x="0" y="2599702"/>
                </a:lnTo>
                <a:lnTo>
                  <a:pt x="0" y="2624461"/>
                </a:lnTo>
                <a:lnTo>
                  <a:pt x="288890" y="2624461"/>
                </a:lnTo>
                <a:lnTo>
                  <a:pt x="288890" y="2599702"/>
                </a:lnTo>
                <a:lnTo>
                  <a:pt x="24770" y="2599702"/>
                </a:lnTo>
                <a:close/>
                <a:moveTo>
                  <a:pt x="5249548" y="2599702"/>
                </a:moveTo>
                <a:lnTo>
                  <a:pt x="5249548" y="2335605"/>
                </a:lnTo>
                <a:lnTo>
                  <a:pt x="5224786" y="2335605"/>
                </a:lnTo>
                <a:lnTo>
                  <a:pt x="5224786" y="2599702"/>
                </a:lnTo>
                <a:lnTo>
                  <a:pt x="4960666" y="2599702"/>
                </a:lnTo>
                <a:lnTo>
                  <a:pt x="4960666" y="2624461"/>
                </a:lnTo>
                <a:lnTo>
                  <a:pt x="5249556" y="2624461"/>
                </a:lnTo>
                <a:lnTo>
                  <a:pt x="5249556" y="2599702"/>
                </a:lnTo>
                <a:lnTo>
                  <a:pt x="5249548" y="259970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 w="8243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53565" y="2099310"/>
            <a:ext cx="8394700" cy="3234055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marL="342900" indent="-342900" algn="just" fontAlgn="auto">
              <a:lnSpc>
                <a:spcPct val="80000"/>
              </a:lnSpc>
              <a:buFont typeface="+mj-lt"/>
              <a:buAutoNum type="alphaLcParenR"/>
            </a:pPr>
            <a:r>
              <a:rPr lang="zh-CN" altLang="en-US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文档解析：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NLP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技术解析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Android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开发者网站上关于清单文件的官方文档。</a:t>
            </a: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just" fontAlgn="auto">
              <a:lnSpc>
                <a:spcPct val="80000"/>
              </a:lnSpc>
              <a:buFont typeface="+mj-lt"/>
              <a:buAutoNum type="alphaLcParenR"/>
            </a:pP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just" fontAlgn="auto">
              <a:lnSpc>
                <a:spcPct val="80000"/>
              </a:lnSpc>
              <a:buFont typeface="+mj-lt"/>
              <a:buAutoNum type="alphaLcParenR"/>
            </a:pPr>
            <a:r>
              <a:rPr lang="zh-CN" altLang="en-US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模式识别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识别文档中描述安全配置约束的特定语言模式和关键词。例如，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“should not be exported”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（不应导出）、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“must be protected by”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（必须受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...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保护）。</a:t>
            </a: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just" fontAlgn="auto">
              <a:lnSpc>
                <a:spcPct val="80000"/>
              </a:lnSpc>
              <a:buFont typeface="+mj-lt"/>
              <a:buAutoNum type="alphaLcParenR"/>
            </a:pP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just" fontAlgn="auto">
              <a:lnSpc>
                <a:spcPct val="80000"/>
              </a:lnSpc>
              <a:buFont typeface="+mj-lt"/>
              <a:buAutoNum type="alphaLcParenR"/>
            </a:pPr>
            <a:r>
              <a:rPr lang="zh-CN" altLang="en-US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信息抽取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从识别的模式中抽取关键信息，如受影响的清单元素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属性、相关权限、条件等。</a:t>
            </a: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just" fontAlgn="auto">
              <a:lnSpc>
                <a:spcPct val="80000"/>
              </a:lnSpc>
              <a:buFont typeface="+mj-lt"/>
              <a:buAutoNum type="alphaLcParenR"/>
            </a:pP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just" fontAlgn="auto">
              <a:lnSpc>
                <a:spcPct val="80000"/>
              </a:lnSpc>
              <a:buFont typeface="+mj-lt"/>
              <a:buAutoNum type="alphaLcParenR"/>
            </a:pPr>
            <a:r>
              <a:rPr lang="zh-CN" altLang="en-US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关系构建：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构建元素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属性与安全约束之间的关系图。</a:t>
            </a: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 fontAlgn="auto">
              <a:lnSpc>
                <a:spcPct val="140000"/>
              </a:lnSpc>
            </a:pP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2425" y="480060"/>
            <a:ext cx="3777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设计流程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0710" y="1517015"/>
            <a:ext cx="3280410" cy="582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约束提取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6"/>
          <p:cNvSpPr/>
          <p:nvPr>
            <p:custDataLst>
              <p:tags r:id="rId1"/>
            </p:custDataLst>
          </p:nvPr>
        </p:nvSpPr>
        <p:spPr>
          <a:xfrm>
            <a:off x="1397000" y="1159510"/>
            <a:ext cx="9397365" cy="4539615"/>
          </a:xfrm>
          <a:custGeom>
            <a:avLst/>
            <a:gdLst>
              <a:gd name="connsiteX0" fmla="*/ 0 w 5223268"/>
              <a:gd name="connsiteY0" fmla="*/ 0 h 2518166"/>
              <a:gd name="connsiteX1" fmla="*/ 5223269 w 5223268"/>
              <a:gd name="connsiteY1" fmla="*/ 0 h 2518166"/>
              <a:gd name="connsiteX2" fmla="*/ 5223269 w 5223268"/>
              <a:gd name="connsiteY2" fmla="*/ 2518166 h 2518166"/>
              <a:gd name="connsiteX3" fmla="*/ 0 w 5223268"/>
              <a:gd name="connsiteY3" fmla="*/ 2518166 h 2518166"/>
              <a:gd name="connsiteX4" fmla="*/ 0 w 5223268"/>
              <a:gd name="connsiteY4" fmla="*/ 0 h 251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3268" h="2518166">
                <a:moveTo>
                  <a:pt x="0" y="0"/>
                </a:moveTo>
                <a:lnTo>
                  <a:pt x="5223269" y="0"/>
                </a:lnTo>
                <a:lnTo>
                  <a:pt x="5223269" y="2518166"/>
                </a:lnTo>
                <a:lnTo>
                  <a:pt x="0" y="25181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8496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任意多边形: 形状 7"/>
          <p:cNvSpPr/>
          <p:nvPr>
            <p:custDataLst>
              <p:tags r:id="rId2"/>
            </p:custDataLst>
          </p:nvPr>
        </p:nvSpPr>
        <p:spPr>
          <a:xfrm>
            <a:off x="1351280" y="1113790"/>
            <a:ext cx="9489440" cy="4631690"/>
          </a:xfrm>
          <a:custGeom>
            <a:avLst/>
            <a:gdLst>
              <a:gd name="connsiteX0" fmla="*/ 5274310 w 5274310"/>
              <a:gd name="connsiteY0" fmla="*/ 0 h 2569210"/>
              <a:gd name="connsiteX1" fmla="*/ 0 w 5274310"/>
              <a:gd name="connsiteY1" fmla="*/ 0 h 2569210"/>
              <a:gd name="connsiteX2" fmla="*/ 0 w 5274310"/>
              <a:gd name="connsiteY2" fmla="*/ 2569210 h 2569210"/>
              <a:gd name="connsiteX3" fmla="*/ 5274310 w 5274310"/>
              <a:gd name="connsiteY3" fmla="*/ 2569210 h 2569210"/>
              <a:gd name="connsiteX4" fmla="*/ 5274310 w 5274310"/>
              <a:gd name="connsiteY4" fmla="*/ 0 h 2569210"/>
              <a:gd name="connsiteX5" fmla="*/ 51042 w 5274310"/>
              <a:gd name="connsiteY5" fmla="*/ 2518166 h 2569210"/>
              <a:gd name="connsiteX6" fmla="*/ 51042 w 5274310"/>
              <a:gd name="connsiteY6" fmla="*/ 51044 h 2569210"/>
              <a:gd name="connsiteX7" fmla="*/ 5223269 w 5274310"/>
              <a:gd name="connsiteY7" fmla="*/ 51044 h 2569210"/>
              <a:gd name="connsiteX8" fmla="*/ 5223269 w 5274310"/>
              <a:gd name="connsiteY8" fmla="*/ 2518166 h 2569210"/>
              <a:gd name="connsiteX9" fmla="*/ 51042 w 5274310"/>
              <a:gd name="connsiteY9" fmla="*/ 2518166 h 256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4310" h="2569210">
                <a:moveTo>
                  <a:pt x="5274310" y="0"/>
                </a:moveTo>
                <a:lnTo>
                  <a:pt x="0" y="0"/>
                </a:lnTo>
                <a:lnTo>
                  <a:pt x="0" y="2569210"/>
                </a:lnTo>
                <a:lnTo>
                  <a:pt x="5274310" y="2569210"/>
                </a:lnTo>
                <a:lnTo>
                  <a:pt x="5274310" y="0"/>
                </a:lnTo>
                <a:close/>
                <a:moveTo>
                  <a:pt x="51042" y="2518166"/>
                </a:moveTo>
                <a:lnTo>
                  <a:pt x="51042" y="51044"/>
                </a:lnTo>
                <a:lnTo>
                  <a:pt x="5223269" y="51044"/>
                </a:lnTo>
                <a:lnTo>
                  <a:pt x="5223269" y="2518166"/>
                </a:lnTo>
                <a:lnTo>
                  <a:pt x="51042" y="2518166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39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8496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任意多边形: 形状 5"/>
          <p:cNvSpPr/>
          <p:nvPr>
            <p:custDataLst>
              <p:tags r:id="rId3"/>
            </p:custDataLst>
          </p:nvPr>
        </p:nvSpPr>
        <p:spPr>
          <a:xfrm>
            <a:off x="1224915" y="993775"/>
            <a:ext cx="9742170" cy="4871085"/>
          </a:xfrm>
          <a:custGeom>
            <a:avLst/>
            <a:gdLst>
              <a:gd name="connsiteX0" fmla="*/ 24770 w 5249556"/>
              <a:gd name="connsiteY0" fmla="*/ 24759 h 2624460"/>
              <a:gd name="connsiteX1" fmla="*/ 288890 w 5249556"/>
              <a:gd name="connsiteY1" fmla="*/ 24759 h 2624460"/>
              <a:gd name="connsiteX2" fmla="*/ 288890 w 5249556"/>
              <a:gd name="connsiteY2" fmla="*/ 0 h 2624460"/>
              <a:gd name="connsiteX3" fmla="*/ 0 w 5249556"/>
              <a:gd name="connsiteY3" fmla="*/ 0 h 2624460"/>
              <a:gd name="connsiteX4" fmla="*/ 0 w 5249556"/>
              <a:gd name="connsiteY4" fmla="*/ 24759 h 2624460"/>
              <a:gd name="connsiteX5" fmla="*/ 8 w 5249556"/>
              <a:gd name="connsiteY5" fmla="*/ 24759 h 2624460"/>
              <a:gd name="connsiteX6" fmla="*/ 8 w 5249556"/>
              <a:gd name="connsiteY6" fmla="*/ 288856 h 2624460"/>
              <a:gd name="connsiteX7" fmla="*/ 24770 w 5249556"/>
              <a:gd name="connsiteY7" fmla="*/ 288856 h 2624460"/>
              <a:gd name="connsiteX8" fmla="*/ 24770 w 5249556"/>
              <a:gd name="connsiteY8" fmla="*/ 24759 h 2624460"/>
              <a:gd name="connsiteX9" fmla="*/ 5224786 w 5249556"/>
              <a:gd name="connsiteY9" fmla="*/ 0 h 2624460"/>
              <a:gd name="connsiteX10" fmla="*/ 4960666 w 5249556"/>
              <a:gd name="connsiteY10" fmla="*/ 0 h 2624460"/>
              <a:gd name="connsiteX11" fmla="*/ 4960666 w 5249556"/>
              <a:gd name="connsiteY11" fmla="*/ 24759 h 2624460"/>
              <a:gd name="connsiteX12" fmla="*/ 5224786 w 5249556"/>
              <a:gd name="connsiteY12" fmla="*/ 24759 h 2624460"/>
              <a:gd name="connsiteX13" fmla="*/ 5224786 w 5249556"/>
              <a:gd name="connsiteY13" fmla="*/ 288856 h 2624460"/>
              <a:gd name="connsiteX14" fmla="*/ 5249548 w 5249556"/>
              <a:gd name="connsiteY14" fmla="*/ 288856 h 2624460"/>
              <a:gd name="connsiteX15" fmla="*/ 5249548 w 5249556"/>
              <a:gd name="connsiteY15" fmla="*/ 24759 h 2624460"/>
              <a:gd name="connsiteX16" fmla="*/ 5249556 w 5249556"/>
              <a:gd name="connsiteY16" fmla="*/ 24759 h 2624460"/>
              <a:gd name="connsiteX17" fmla="*/ 5249556 w 5249556"/>
              <a:gd name="connsiteY17" fmla="*/ 0 h 2624460"/>
              <a:gd name="connsiteX18" fmla="*/ 5224786 w 5249556"/>
              <a:gd name="connsiteY18" fmla="*/ 0 h 2624460"/>
              <a:gd name="connsiteX19" fmla="*/ 24770 w 5249556"/>
              <a:gd name="connsiteY19" fmla="*/ 2599702 h 2624460"/>
              <a:gd name="connsiteX20" fmla="*/ 24770 w 5249556"/>
              <a:gd name="connsiteY20" fmla="*/ 2335605 h 2624460"/>
              <a:gd name="connsiteX21" fmla="*/ 8 w 5249556"/>
              <a:gd name="connsiteY21" fmla="*/ 2335605 h 2624460"/>
              <a:gd name="connsiteX22" fmla="*/ 8 w 5249556"/>
              <a:gd name="connsiteY22" fmla="*/ 2599702 h 2624460"/>
              <a:gd name="connsiteX23" fmla="*/ 0 w 5249556"/>
              <a:gd name="connsiteY23" fmla="*/ 2599702 h 2624460"/>
              <a:gd name="connsiteX24" fmla="*/ 0 w 5249556"/>
              <a:gd name="connsiteY24" fmla="*/ 2624461 h 2624460"/>
              <a:gd name="connsiteX25" fmla="*/ 288890 w 5249556"/>
              <a:gd name="connsiteY25" fmla="*/ 2624461 h 2624460"/>
              <a:gd name="connsiteX26" fmla="*/ 288890 w 5249556"/>
              <a:gd name="connsiteY26" fmla="*/ 2599702 h 2624460"/>
              <a:gd name="connsiteX27" fmla="*/ 24770 w 5249556"/>
              <a:gd name="connsiteY27" fmla="*/ 2599702 h 2624460"/>
              <a:gd name="connsiteX28" fmla="*/ 5249548 w 5249556"/>
              <a:gd name="connsiteY28" fmla="*/ 2599702 h 2624460"/>
              <a:gd name="connsiteX29" fmla="*/ 5249548 w 5249556"/>
              <a:gd name="connsiteY29" fmla="*/ 2335605 h 2624460"/>
              <a:gd name="connsiteX30" fmla="*/ 5224786 w 5249556"/>
              <a:gd name="connsiteY30" fmla="*/ 2335605 h 2624460"/>
              <a:gd name="connsiteX31" fmla="*/ 5224786 w 5249556"/>
              <a:gd name="connsiteY31" fmla="*/ 2599702 h 2624460"/>
              <a:gd name="connsiteX32" fmla="*/ 4960666 w 5249556"/>
              <a:gd name="connsiteY32" fmla="*/ 2599702 h 2624460"/>
              <a:gd name="connsiteX33" fmla="*/ 4960666 w 5249556"/>
              <a:gd name="connsiteY33" fmla="*/ 2624461 h 2624460"/>
              <a:gd name="connsiteX34" fmla="*/ 5249556 w 5249556"/>
              <a:gd name="connsiteY34" fmla="*/ 2624461 h 2624460"/>
              <a:gd name="connsiteX35" fmla="*/ 5249556 w 5249556"/>
              <a:gd name="connsiteY35" fmla="*/ 2599702 h 2624460"/>
              <a:gd name="connsiteX36" fmla="*/ 5249548 w 5249556"/>
              <a:gd name="connsiteY36" fmla="*/ 2599702 h 262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49556" h="2624460">
                <a:moveTo>
                  <a:pt x="24770" y="24759"/>
                </a:moveTo>
                <a:lnTo>
                  <a:pt x="288890" y="24759"/>
                </a:lnTo>
                <a:lnTo>
                  <a:pt x="288890" y="0"/>
                </a:lnTo>
                <a:lnTo>
                  <a:pt x="0" y="0"/>
                </a:lnTo>
                <a:lnTo>
                  <a:pt x="0" y="24759"/>
                </a:lnTo>
                <a:lnTo>
                  <a:pt x="8" y="24759"/>
                </a:lnTo>
                <a:lnTo>
                  <a:pt x="8" y="288856"/>
                </a:lnTo>
                <a:lnTo>
                  <a:pt x="24770" y="288856"/>
                </a:lnTo>
                <a:lnTo>
                  <a:pt x="24770" y="24759"/>
                </a:lnTo>
                <a:close/>
                <a:moveTo>
                  <a:pt x="5224786" y="0"/>
                </a:moveTo>
                <a:lnTo>
                  <a:pt x="4960666" y="0"/>
                </a:lnTo>
                <a:lnTo>
                  <a:pt x="4960666" y="24759"/>
                </a:lnTo>
                <a:lnTo>
                  <a:pt x="5224786" y="24759"/>
                </a:lnTo>
                <a:lnTo>
                  <a:pt x="5224786" y="288856"/>
                </a:lnTo>
                <a:lnTo>
                  <a:pt x="5249548" y="288856"/>
                </a:lnTo>
                <a:lnTo>
                  <a:pt x="5249548" y="24759"/>
                </a:lnTo>
                <a:lnTo>
                  <a:pt x="5249556" y="24759"/>
                </a:lnTo>
                <a:lnTo>
                  <a:pt x="5249556" y="0"/>
                </a:lnTo>
                <a:lnTo>
                  <a:pt x="5224786" y="0"/>
                </a:lnTo>
                <a:close/>
                <a:moveTo>
                  <a:pt x="24770" y="2599702"/>
                </a:moveTo>
                <a:lnTo>
                  <a:pt x="24770" y="2335605"/>
                </a:lnTo>
                <a:lnTo>
                  <a:pt x="8" y="2335605"/>
                </a:lnTo>
                <a:lnTo>
                  <a:pt x="8" y="2599702"/>
                </a:lnTo>
                <a:lnTo>
                  <a:pt x="0" y="2599702"/>
                </a:lnTo>
                <a:lnTo>
                  <a:pt x="0" y="2624461"/>
                </a:lnTo>
                <a:lnTo>
                  <a:pt x="288890" y="2624461"/>
                </a:lnTo>
                <a:lnTo>
                  <a:pt x="288890" y="2599702"/>
                </a:lnTo>
                <a:lnTo>
                  <a:pt x="24770" y="2599702"/>
                </a:lnTo>
                <a:close/>
                <a:moveTo>
                  <a:pt x="5249548" y="2599702"/>
                </a:moveTo>
                <a:lnTo>
                  <a:pt x="5249548" y="2335605"/>
                </a:lnTo>
                <a:lnTo>
                  <a:pt x="5224786" y="2335605"/>
                </a:lnTo>
                <a:lnTo>
                  <a:pt x="5224786" y="2599702"/>
                </a:lnTo>
                <a:lnTo>
                  <a:pt x="4960666" y="2599702"/>
                </a:lnTo>
                <a:lnTo>
                  <a:pt x="4960666" y="2624461"/>
                </a:lnTo>
                <a:lnTo>
                  <a:pt x="5249556" y="2624461"/>
                </a:lnTo>
                <a:lnTo>
                  <a:pt x="5249556" y="2599702"/>
                </a:lnTo>
                <a:lnTo>
                  <a:pt x="5249548" y="259970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 w="8243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853565" y="2099310"/>
            <a:ext cx="8394700" cy="3234055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indent="0" algn="just" fontAlgn="auto">
              <a:lnSpc>
                <a:spcPct val="90000"/>
              </a:lnSpc>
            </a:pP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将文档中提取的</a:t>
            </a:r>
            <a:r>
              <a:rPr lang="zh-CN" altLang="en-US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结构化安全约束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转换为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XML Schema (XSD) </a:t>
            </a:r>
            <a:r>
              <a:rPr lang="zh-CN" altLang="en-US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语言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 fontAlgn="auto">
              <a:lnSpc>
                <a:spcPct val="90000"/>
              </a:lnSpc>
            </a:pPr>
            <a:endParaRPr lang="en-US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just" fontAlgn="auto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XSD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允许我们定义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XML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文档的结构、内容和有效性规则。通过编程方式生成这些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XSD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，可以确保它们与最新的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Android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文档同步。</a:t>
            </a: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 fontAlgn="auto">
              <a:lnSpc>
                <a:spcPct val="90000"/>
              </a:lnSpc>
            </a:pPr>
            <a:endParaRPr lang="en-US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just" fontAlgn="auto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XSD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能够表达各种约束，例如某个属性必须存在、某个属性的值必须是特定枚举值之一、某个元素必须在另一个元素内部等。</a:t>
            </a: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 fontAlgn="auto">
              <a:lnSpc>
                <a:spcPct val="90000"/>
              </a:lnSpc>
            </a:pP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just" fontAlgn="auto">
              <a:lnSpc>
                <a:spcPct val="90000"/>
              </a:lnSpc>
              <a:buFont typeface="Wingdings" panose="05000000000000000000" charset="0"/>
              <a:buChar char="Ø"/>
            </a:pP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对于安全配置，它也能够表示更复杂的约束，如：如果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exported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属性为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true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，则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permission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属性必须指定某个敏感权限。</a:t>
            </a: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 fontAlgn="auto">
              <a:lnSpc>
                <a:spcPct val="90000"/>
              </a:lnSpc>
            </a:pP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2425" y="480060"/>
            <a:ext cx="3777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设计流程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83050" y="1517015"/>
            <a:ext cx="4620895" cy="582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XSD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生成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6"/>
          <p:cNvSpPr/>
          <p:nvPr>
            <p:custDataLst>
              <p:tags r:id="rId1"/>
            </p:custDataLst>
          </p:nvPr>
        </p:nvSpPr>
        <p:spPr>
          <a:xfrm>
            <a:off x="1397000" y="1159510"/>
            <a:ext cx="9397365" cy="4539615"/>
          </a:xfrm>
          <a:custGeom>
            <a:avLst/>
            <a:gdLst>
              <a:gd name="connsiteX0" fmla="*/ 0 w 5223268"/>
              <a:gd name="connsiteY0" fmla="*/ 0 h 2518166"/>
              <a:gd name="connsiteX1" fmla="*/ 5223269 w 5223268"/>
              <a:gd name="connsiteY1" fmla="*/ 0 h 2518166"/>
              <a:gd name="connsiteX2" fmla="*/ 5223269 w 5223268"/>
              <a:gd name="connsiteY2" fmla="*/ 2518166 h 2518166"/>
              <a:gd name="connsiteX3" fmla="*/ 0 w 5223268"/>
              <a:gd name="connsiteY3" fmla="*/ 2518166 h 2518166"/>
              <a:gd name="connsiteX4" fmla="*/ 0 w 5223268"/>
              <a:gd name="connsiteY4" fmla="*/ 0 h 251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3268" h="2518166">
                <a:moveTo>
                  <a:pt x="0" y="0"/>
                </a:moveTo>
                <a:lnTo>
                  <a:pt x="5223269" y="0"/>
                </a:lnTo>
                <a:lnTo>
                  <a:pt x="5223269" y="2518166"/>
                </a:lnTo>
                <a:lnTo>
                  <a:pt x="0" y="25181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8496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任意多边形: 形状 7"/>
          <p:cNvSpPr/>
          <p:nvPr>
            <p:custDataLst>
              <p:tags r:id="rId2"/>
            </p:custDataLst>
          </p:nvPr>
        </p:nvSpPr>
        <p:spPr>
          <a:xfrm>
            <a:off x="1351280" y="1113790"/>
            <a:ext cx="9489440" cy="4631690"/>
          </a:xfrm>
          <a:custGeom>
            <a:avLst/>
            <a:gdLst>
              <a:gd name="connsiteX0" fmla="*/ 5274310 w 5274310"/>
              <a:gd name="connsiteY0" fmla="*/ 0 h 2569210"/>
              <a:gd name="connsiteX1" fmla="*/ 0 w 5274310"/>
              <a:gd name="connsiteY1" fmla="*/ 0 h 2569210"/>
              <a:gd name="connsiteX2" fmla="*/ 0 w 5274310"/>
              <a:gd name="connsiteY2" fmla="*/ 2569210 h 2569210"/>
              <a:gd name="connsiteX3" fmla="*/ 5274310 w 5274310"/>
              <a:gd name="connsiteY3" fmla="*/ 2569210 h 2569210"/>
              <a:gd name="connsiteX4" fmla="*/ 5274310 w 5274310"/>
              <a:gd name="connsiteY4" fmla="*/ 0 h 2569210"/>
              <a:gd name="connsiteX5" fmla="*/ 51042 w 5274310"/>
              <a:gd name="connsiteY5" fmla="*/ 2518166 h 2569210"/>
              <a:gd name="connsiteX6" fmla="*/ 51042 w 5274310"/>
              <a:gd name="connsiteY6" fmla="*/ 51044 h 2569210"/>
              <a:gd name="connsiteX7" fmla="*/ 5223269 w 5274310"/>
              <a:gd name="connsiteY7" fmla="*/ 51044 h 2569210"/>
              <a:gd name="connsiteX8" fmla="*/ 5223269 w 5274310"/>
              <a:gd name="connsiteY8" fmla="*/ 2518166 h 2569210"/>
              <a:gd name="connsiteX9" fmla="*/ 51042 w 5274310"/>
              <a:gd name="connsiteY9" fmla="*/ 2518166 h 256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4310" h="2569210">
                <a:moveTo>
                  <a:pt x="5274310" y="0"/>
                </a:moveTo>
                <a:lnTo>
                  <a:pt x="0" y="0"/>
                </a:lnTo>
                <a:lnTo>
                  <a:pt x="0" y="2569210"/>
                </a:lnTo>
                <a:lnTo>
                  <a:pt x="5274310" y="2569210"/>
                </a:lnTo>
                <a:lnTo>
                  <a:pt x="5274310" y="0"/>
                </a:lnTo>
                <a:close/>
                <a:moveTo>
                  <a:pt x="51042" y="2518166"/>
                </a:moveTo>
                <a:lnTo>
                  <a:pt x="51042" y="51044"/>
                </a:lnTo>
                <a:lnTo>
                  <a:pt x="5223269" y="51044"/>
                </a:lnTo>
                <a:lnTo>
                  <a:pt x="5223269" y="2518166"/>
                </a:lnTo>
                <a:lnTo>
                  <a:pt x="51042" y="2518166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39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8496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任意多边形: 形状 5"/>
          <p:cNvSpPr/>
          <p:nvPr>
            <p:custDataLst>
              <p:tags r:id="rId3"/>
            </p:custDataLst>
          </p:nvPr>
        </p:nvSpPr>
        <p:spPr>
          <a:xfrm>
            <a:off x="1224915" y="993775"/>
            <a:ext cx="9742170" cy="4871085"/>
          </a:xfrm>
          <a:custGeom>
            <a:avLst/>
            <a:gdLst>
              <a:gd name="connsiteX0" fmla="*/ 24770 w 5249556"/>
              <a:gd name="connsiteY0" fmla="*/ 24759 h 2624460"/>
              <a:gd name="connsiteX1" fmla="*/ 288890 w 5249556"/>
              <a:gd name="connsiteY1" fmla="*/ 24759 h 2624460"/>
              <a:gd name="connsiteX2" fmla="*/ 288890 w 5249556"/>
              <a:gd name="connsiteY2" fmla="*/ 0 h 2624460"/>
              <a:gd name="connsiteX3" fmla="*/ 0 w 5249556"/>
              <a:gd name="connsiteY3" fmla="*/ 0 h 2624460"/>
              <a:gd name="connsiteX4" fmla="*/ 0 w 5249556"/>
              <a:gd name="connsiteY4" fmla="*/ 24759 h 2624460"/>
              <a:gd name="connsiteX5" fmla="*/ 8 w 5249556"/>
              <a:gd name="connsiteY5" fmla="*/ 24759 h 2624460"/>
              <a:gd name="connsiteX6" fmla="*/ 8 w 5249556"/>
              <a:gd name="connsiteY6" fmla="*/ 288856 h 2624460"/>
              <a:gd name="connsiteX7" fmla="*/ 24770 w 5249556"/>
              <a:gd name="connsiteY7" fmla="*/ 288856 h 2624460"/>
              <a:gd name="connsiteX8" fmla="*/ 24770 w 5249556"/>
              <a:gd name="connsiteY8" fmla="*/ 24759 h 2624460"/>
              <a:gd name="connsiteX9" fmla="*/ 5224786 w 5249556"/>
              <a:gd name="connsiteY9" fmla="*/ 0 h 2624460"/>
              <a:gd name="connsiteX10" fmla="*/ 4960666 w 5249556"/>
              <a:gd name="connsiteY10" fmla="*/ 0 h 2624460"/>
              <a:gd name="connsiteX11" fmla="*/ 4960666 w 5249556"/>
              <a:gd name="connsiteY11" fmla="*/ 24759 h 2624460"/>
              <a:gd name="connsiteX12" fmla="*/ 5224786 w 5249556"/>
              <a:gd name="connsiteY12" fmla="*/ 24759 h 2624460"/>
              <a:gd name="connsiteX13" fmla="*/ 5224786 w 5249556"/>
              <a:gd name="connsiteY13" fmla="*/ 288856 h 2624460"/>
              <a:gd name="connsiteX14" fmla="*/ 5249548 w 5249556"/>
              <a:gd name="connsiteY14" fmla="*/ 288856 h 2624460"/>
              <a:gd name="connsiteX15" fmla="*/ 5249548 w 5249556"/>
              <a:gd name="connsiteY15" fmla="*/ 24759 h 2624460"/>
              <a:gd name="connsiteX16" fmla="*/ 5249556 w 5249556"/>
              <a:gd name="connsiteY16" fmla="*/ 24759 h 2624460"/>
              <a:gd name="connsiteX17" fmla="*/ 5249556 w 5249556"/>
              <a:gd name="connsiteY17" fmla="*/ 0 h 2624460"/>
              <a:gd name="connsiteX18" fmla="*/ 5224786 w 5249556"/>
              <a:gd name="connsiteY18" fmla="*/ 0 h 2624460"/>
              <a:gd name="connsiteX19" fmla="*/ 24770 w 5249556"/>
              <a:gd name="connsiteY19" fmla="*/ 2599702 h 2624460"/>
              <a:gd name="connsiteX20" fmla="*/ 24770 w 5249556"/>
              <a:gd name="connsiteY20" fmla="*/ 2335605 h 2624460"/>
              <a:gd name="connsiteX21" fmla="*/ 8 w 5249556"/>
              <a:gd name="connsiteY21" fmla="*/ 2335605 h 2624460"/>
              <a:gd name="connsiteX22" fmla="*/ 8 w 5249556"/>
              <a:gd name="connsiteY22" fmla="*/ 2599702 h 2624460"/>
              <a:gd name="connsiteX23" fmla="*/ 0 w 5249556"/>
              <a:gd name="connsiteY23" fmla="*/ 2599702 h 2624460"/>
              <a:gd name="connsiteX24" fmla="*/ 0 w 5249556"/>
              <a:gd name="connsiteY24" fmla="*/ 2624461 h 2624460"/>
              <a:gd name="connsiteX25" fmla="*/ 288890 w 5249556"/>
              <a:gd name="connsiteY25" fmla="*/ 2624461 h 2624460"/>
              <a:gd name="connsiteX26" fmla="*/ 288890 w 5249556"/>
              <a:gd name="connsiteY26" fmla="*/ 2599702 h 2624460"/>
              <a:gd name="connsiteX27" fmla="*/ 24770 w 5249556"/>
              <a:gd name="connsiteY27" fmla="*/ 2599702 h 2624460"/>
              <a:gd name="connsiteX28" fmla="*/ 5249548 w 5249556"/>
              <a:gd name="connsiteY28" fmla="*/ 2599702 h 2624460"/>
              <a:gd name="connsiteX29" fmla="*/ 5249548 w 5249556"/>
              <a:gd name="connsiteY29" fmla="*/ 2335605 h 2624460"/>
              <a:gd name="connsiteX30" fmla="*/ 5224786 w 5249556"/>
              <a:gd name="connsiteY30" fmla="*/ 2335605 h 2624460"/>
              <a:gd name="connsiteX31" fmla="*/ 5224786 w 5249556"/>
              <a:gd name="connsiteY31" fmla="*/ 2599702 h 2624460"/>
              <a:gd name="connsiteX32" fmla="*/ 4960666 w 5249556"/>
              <a:gd name="connsiteY32" fmla="*/ 2599702 h 2624460"/>
              <a:gd name="connsiteX33" fmla="*/ 4960666 w 5249556"/>
              <a:gd name="connsiteY33" fmla="*/ 2624461 h 2624460"/>
              <a:gd name="connsiteX34" fmla="*/ 5249556 w 5249556"/>
              <a:gd name="connsiteY34" fmla="*/ 2624461 h 2624460"/>
              <a:gd name="connsiteX35" fmla="*/ 5249556 w 5249556"/>
              <a:gd name="connsiteY35" fmla="*/ 2599702 h 2624460"/>
              <a:gd name="connsiteX36" fmla="*/ 5249548 w 5249556"/>
              <a:gd name="connsiteY36" fmla="*/ 2599702 h 262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49556" h="2624460">
                <a:moveTo>
                  <a:pt x="24770" y="24759"/>
                </a:moveTo>
                <a:lnTo>
                  <a:pt x="288890" y="24759"/>
                </a:lnTo>
                <a:lnTo>
                  <a:pt x="288890" y="0"/>
                </a:lnTo>
                <a:lnTo>
                  <a:pt x="0" y="0"/>
                </a:lnTo>
                <a:lnTo>
                  <a:pt x="0" y="24759"/>
                </a:lnTo>
                <a:lnTo>
                  <a:pt x="8" y="24759"/>
                </a:lnTo>
                <a:lnTo>
                  <a:pt x="8" y="288856"/>
                </a:lnTo>
                <a:lnTo>
                  <a:pt x="24770" y="288856"/>
                </a:lnTo>
                <a:lnTo>
                  <a:pt x="24770" y="24759"/>
                </a:lnTo>
                <a:close/>
                <a:moveTo>
                  <a:pt x="5224786" y="0"/>
                </a:moveTo>
                <a:lnTo>
                  <a:pt x="4960666" y="0"/>
                </a:lnTo>
                <a:lnTo>
                  <a:pt x="4960666" y="24759"/>
                </a:lnTo>
                <a:lnTo>
                  <a:pt x="5224786" y="24759"/>
                </a:lnTo>
                <a:lnTo>
                  <a:pt x="5224786" y="288856"/>
                </a:lnTo>
                <a:lnTo>
                  <a:pt x="5249548" y="288856"/>
                </a:lnTo>
                <a:lnTo>
                  <a:pt x="5249548" y="24759"/>
                </a:lnTo>
                <a:lnTo>
                  <a:pt x="5249556" y="24759"/>
                </a:lnTo>
                <a:lnTo>
                  <a:pt x="5249556" y="0"/>
                </a:lnTo>
                <a:lnTo>
                  <a:pt x="5224786" y="0"/>
                </a:lnTo>
                <a:close/>
                <a:moveTo>
                  <a:pt x="24770" y="2599702"/>
                </a:moveTo>
                <a:lnTo>
                  <a:pt x="24770" y="2335605"/>
                </a:lnTo>
                <a:lnTo>
                  <a:pt x="8" y="2335605"/>
                </a:lnTo>
                <a:lnTo>
                  <a:pt x="8" y="2599702"/>
                </a:lnTo>
                <a:lnTo>
                  <a:pt x="0" y="2599702"/>
                </a:lnTo>
                <a:lnTo>
                  <a:pt x="0" y="2624461"/>
                </a:lnTo>
                <a:lnTo>
                  <a:pt x="288890" y="2624461"/>
                </a:lnTo>
                <a:lnTo>
                  <a:pt x="288890" y="2599702"/>
                </a:lnTo>
                <a:lnTo>
                  <a:pt x="24770" y="2599702"/>
                </a:lnTo>
                <a:close/>
                <a:moveTo>
                  <a:pt x="5249548" y="2599702"/>
                </a:moveTo>
                <a:lnTo>
                  <a:pt x="5249548" y="2335605"/>
                </a:lnTo>
                <a:lnTo>
                  <a:pt x="5224786" y="2335605"/>
                </a:lnTo>
                <a:lnTo>
                  <a:pt x="5224786" y="2599702"/>
                </a:lnTo>
                <a:lnTo>
                  <a:pt x="4960666" y="2599702"/>
                </a:lnTo>
                <a:lnTo>
                  <a:pt x="4960666" y="2624461"/>
                </a:lnTo>
                <a:lnTo>
                  <a:pt x="5249556" y="2624461"/>
                </a:lnTo>
                <a:lnTo>
                  <a:pt x="5249556" y="2599702"/>
                </a:lnTo>
                <a:lnTo>
                  <a:pt x="5249548" y="259970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 w="8243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005330" y="1885950"/>
            <a:ext cx="8394700" cy="1762760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indent="0" algn="l" fontAlgn="auto">
              <a:lnSpc>
                <a:spcPct val="90000"/>
              </a:lnSpc>
            </a:pP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使用标准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XML Schema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验证器（如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java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Xerces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）来验证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Android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应用的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AndroidManifest.xml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文件是否符合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MANISCOPE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生成的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XSD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90000"/>
              </a:lnSpc>
            </a:pPr>
            <a:endParaRPr lang="en-US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>
              <a:lnSpc>
                <a:spcPct val="90000"/>
              </a:lnSpc>
            </a:pP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任何不符合</a:t>
            </a:r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XSD 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规则的地方都会被标记为配置错误。我们会对检测到的错误进行分类和报告，以便开发者理解和修复。</a:t>
            </a:r>
            <a:endParaRPr lang="zh-CN" altLang="en-US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2425" y="480060"/>
            <a:ext cx="3777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设计流程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3285" y="1417320"/>
            <a:ext cx="5558790" cy="582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清单验证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09215475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3256280"/>
            <a:ext cx="4527550" cy="23247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86696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rgbClr val="444444"/>
                </a:solidFill>
                <a:latin typeface="Calibri Light" panose="020F0302020204030204" pitchFamily="34" charset="0"/>
                <a:ea typeface="思源宋体 CN" panose="02020700000000000000" pitchFamily="18" charset="-122"/>
                <a:cs typeface="Calibri Light" panose="020F0302020204030204" pitchFamily="34" charset="0"/>
              </a:rPr>
              <a:t>实验评估</a:t>
            </a:r>
            <a:r>
              <a:rPr lang="en-US" altLang="zh-CN" sz="2400" spc="600" dirty="0">
                <a:solidFill>
                  <a:srgbClr val="444444"/>
                </a:solidFill>
                <a:latin typeface="Calibri Light" panose="020F0302020204030204" pitchFamily="34" charset="0"/>
                <a:ea typeface="思源宋体 CN" panose="02020700000000000000" pitchFamily="18" charset="-122"/>
                <a:cs typeface="Calibri Light" panose="020F0302020204030204" pitchFamily="34" charset="0"/>
              </a:rPr>
              <a:t>--Evaluation – ManiScope 实验评估</a:t>
            </a:r>
            <a:endParaRPr lang="en-US" altLang="zh-CN" sz="2400" spc="600" dirty="0">
              <a:solidFill>
                <a:srgbClr val="444444"/>
              </a:solidFill>
              <a:latin typeface="Calibri Light" panose="020F0302020204030204" pitchFamily="34" charset="0"/>
              <a:ea typeface="思源宋体 CN" panose="020207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391795" y="925195"/>
            <a:ext cx="11623040" cy="5621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数据集：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测试 20 个不同 Android 版本的开发者文档，从 Android 1.6 到 7.1.2+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实验结果：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sz="16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在示例版本（</a:t>
            </a:r>
            <a:r>
              <a:rPr lang="en-US" altLang="zh-CN" sz="16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Android 7.1.2+</a:t>
            </a:r>
            <a:r>
              <a:rPr lang="zh-CN" altLang="en-US" sz="16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下）</a:t>
            </a:r>
            <a:endParaRPr lang="zh-CN" altLang="en-US" sz="16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抓取了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26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个文档文件，共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849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个段落，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190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页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自动识别出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254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条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manifest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约束（对应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28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个元素，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125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个属性）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大部分错误通过上下文规则、句法依赖和关键词过滤（过滤掉 90% 噪声约束）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对比人工（</a:t>
            </a:r>
            <a:r>
              <a:rPr lang="en-US" altLang="zh-CN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ground-truth)</a:t>
            </a:r>
            <a:endParaRPr lang="en-US" altLang="zh-CN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手动阅读并构建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schema (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耗时长，约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天）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与自动结果对比，仅出现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个False Negative（FN），0 个 False Positive（FP）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FN 原因是官方文档结构不一致，例如某些子元素出现在“child elements”而非“can contain”段落中。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结论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ManiScope 可高效、准确地抽取文档中定义的 manifest 结构规则，具备构建版本感知</a:t>
            </a:r>
            <a:r>
              <a:rPr lang="en-US" altLang="zh-CN" sz="20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schema</a:t>
            </a:r>
            <a:r>
              <a:rPr lang="zh-CN" altLang="en-US" sz="20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的能力</a:t>
            </a:r>
            <a:endParaRPr lang="zh-CN" altLang="en-US" sz="20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86696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rgbClr val="444444"/>
                </a:solidFill>
                <a:latin typeface="Calibri Light" panose="020F0302020204030204" pitchFamily="34" charset="0"/>
                <a:ea typeface="思源宋体 CN" panose="02020700000000000000" pitchFamily="18" charset="-122"/>
                <a:cs typeface="Calibri Light" panose="020F0302020204030204" pitchFamily="34" charset="0"/>
              </a:rPr>
              <a:t>实验评估</a:t>
            </a:r>
            <a:r>
              <a:rPr lang="en-US" altLang="zh-CN" sz="2400" spc="600" dirty="0">
                <a:solidFill>
                  <a:srgbClr val="444444"/>
                </a:solidFill>
                <a:latin typeface="Calibri Light" panose="020F0302020204030204" pitchFamily="34" charset="0"/>
                <a:ea typeface="思源宋体 CN" panose="02020700000000000000" pitchFamily="18" charset="-122"/>
                <a:cs typeface="Calibri Light" panose="020F0302020204030204" pitchFamily="34" charset="0"/>
              </a:rPr>
              <a:t>--</a:t>
            </a:r>
            <a:r>
              <a:rPr lang="zh-CN" altLang="en-US" sz="2400" spc="600" dirty="0">
                <a:solidFill>
                  <a:srgbClr val="444444"/>
                </a:solidFill>
                <a:latin typeface="Calibri Light" panose="020F0302020204030204" pitchFamily="34" charset="0"/>
                <a:ea typeface="思源宋体 CN" panose="02020700000000000000" pitchFamily="18" charset="-122"/>
                <a:cs typeface="Calibri Light" panose="020F0302020204030204" pitchFamily="34" charset="0"/>
              </a:rPr>
              <a:t>配置错误检测</a:t>
            </a:r>
            <a:endParaRPr lang="zh-CN" altLang="en-US" sz="2400" spc="600" dirty="0">
              <a:solidFill>
                <a:srgbClr val="444444"/>
              </a:solidFill>
              <a:latin typeface="Calibri Light" panose="020F0302020204030204" pitchFamily="34" charset="0"/>
              <a:ea typeface="思源宋体 CN" panose="020207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391795" y="925195"/>
            <a:ext cx="11623040" cy="5621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数据集：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Google Play 应用：1,853,862 个 APK（2020.01~2020.05 抓取）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预装应用（Samsung ROM）：692,106 个 APK（来自 4,580 个 ROM，2011~2020）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None/>
              <a:defRPr/>
            </a:pP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实验结果：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发现 609K Google Play 应用 和 246K 预装应用存在配置错误。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错误类型覆盖 misplaced 元素/属性、missing 属性、拼写错误等，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高下载量应用也频繁出现错误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None/>
              <a:defRPr/>
            </a:pPr>
            <a:r>
              <a:rPr lang="zh-CN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评估</a:t>
            </a:r>
            <a:endParaRPr lang="zh-CN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False Positives：27 个（2.7%）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多由文档本身的拼写错误引起（例如 allowBackup 被拼错为 allowbackup）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False Negatives：0 个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zh-CN" altLang="en-US" sz="20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86696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rgbClr val="444444"/>
                </a:solidFill>
                <a:latin typeface="Calibri Light" panose="020F0302020204030204" pitchFamily="34" charset="0"/>
                <a:ea typeface="思源宋体 CN" panose="02020700000000000000" pitchFamily="18" charset="-122"/>
                <a:cs typeface="Calibri Light" panose="020F0302020204030204" pitchFamily="34" charset="0"/>
              </a:rPr>
              <a:t>实验评估</a:t>
            </a:r>
            <a:r>
              <a:rPr lang="en-US" altLang="zh-CN" sz="2400" spc="600" dirty="0">
                <a:solidFill>
                  <a:srgbClr val="444444"/>
                </a:solidFill>
                <a:latin typeface="Calibri Light" panose="020F0302020204030204" pitchFamily="34" charset="0"/>
                <a:ea typeface="思源宋体 CN" panose="02020700000000000000" pitchFamily="18" charset="-122"/>
                <a:cs typeface="Calibri Light" panose="020F0302020204030204" pitchFamily="34" charset="0"/>
              </a:rPr>
              <a:t>--</a:t>
            </a:r>
            <a:r>
              <a:rPr lang="zh-CN" altLang="en-US" sz="2400" spc="600" dirty="0">
                <a:solidFill>
                  <a:srgbClr val="444444"/>
                </a:solidFill>
                <a:latin typeface="Calibri Light" panose="020F0302020204030204" pitchFamily="34" charset="0"/>
                <a:ea typeface="思源宋体 CN" panose="02020700000000000000" pitchFamily="18" charset="-122"/>
                <a:cs typeface="Calibri Light" panose="020F0302020204030204" pitchFamily="34" charset="0"/>
              </a:rPr>
              <a:t>与安全相关的配置错误</a:t>
            </a:r>
            <a:endParaRPr lang="zh-CN" altLang="en-US" sz="2400" spc="600" dirty="0">
              <a:solidFill>
                <a:srgbClr val="444444"/>
              </a:solidFill>
              <a:latin typeface="Calibri Light" panose="020F0302020204030204" pitchFamily="34" charset="0"/>
              <a:ea typeface="思源宋体 CN" panose="020207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391795" y="925195"/>
            <a:ext cx="11623040" cy="5621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>
              <a:lnSpc>
                <a:spcPct val="150000"/>
              </a:lnSpc>
              <a:buNone/>
              <a:defRPr/>
            </a:pP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评估方法：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根据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CVSS 3.2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（通用漏洞评分系统）对每种错误类型评分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分析共计向量，访问复杂度，保密性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完整性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可用性影响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None/>
              <a:defRPr/>
            </a:pP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None/>
              <a:defRPr/>
            </a:pP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实验结果：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识别出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15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种存在安全影响的配置项（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13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个属性</a:t>
            </a:r>
            <a:r>
              <a:rPr lang="en-US" altLang="zh-CN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+2</a:t>
            </a: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个元素）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Google Play 应用中：84,117 个存在此类高/中危配置问题。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预装应用中：56,611 个含安全影响配置错误。</a:t>
            </a:r>
            <a:endParaRPr lang="zh-CN" altLang="en-US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结论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Manifest 配置错误不仅普遍存在，而且有现实的安全威胁，少数字段配置失误可导致：消息伪造、组件劫持、数据泄露、APP 崩溃。</a:t>
            </a:r>
            <a:endParaRPr lang="zh-CN" altLang="en-US" sz="20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86696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rgbClr val="444444"/>
                </a:solidFill>
                <a:latin typeface="Calibri Light" panose="020F0302020204030204" pitchFamily="34" charset="0"/>
                <a:ea typeface="思源宋体 CN" panose="02020700000000000000" pitchFamily="18" charset="-122"/>
                <a:cs typeface="Calibri Light" panose="020F0302020204030204" pitchFamily="34" charset="0"/>
              </a:rPr>
              <a:t>与现有工作进行比较</a:t>
            </a:r>
            <a:endParaRPr lang="zh-CN" altLang="en-US" sz="2400" spc="600" dirty="0">
              <a:solidFill>
                <a:srgbClr val="444444"/>
              </a:solidFill>
              <a:latin typeface="Calibri Light" panose="020F0302020204030204" pitchFamily="34" charset="0"/>
              <a:ea typeface="思源宋体 CN" panose="020207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391795" y="925195"/>
            <a:ext cx="11623040" cy="5621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>
              <a:lnSpc>
                <a:spcPct val="150000"/>
              </a:lnSpc>
              <a:buNone/>
              <a:defRPr/>
            </a:pP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endParaRPr lang="zh-CN" altLang="en-US" sz="20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600710" y="1040765"/>
          <a:ext cx="10736580" cy="551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860"/>
                <a:gridCol w="3578860"/>
                <a:gridCol w="3578860"/>
              </a:tblGrid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/>
                        <a:t>项目</a:t>
                      </a: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/>
                        <a:t>现有方法</a:t>
                      </a: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ManiScope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  <a:tr h="822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校验方式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编译器/Google Play 手动或硬编码检查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自动化 XML Schema 验证</a:t>
                      </a:r>
                      <a:endParaRPr lang="zh-CN" altLang="en-US" sz="2000"/>
                    </a:p>
                  </a:txBody>
                  <a:tcPr/>
                </a:tc>
              </a:tr>
              <a:tr h="8229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检测范围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只覆盖少数常见属性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系统性覆盖全部结构、语义、约束</a:t>
                      </a:r>
                      <a:endParaRPr lang="zh-CN" altLang="en-US" sz="2400"/>
                    </a:p>
                  </a:txBody>
                  <a:tcPr/>
                </a:tc>
              </a:tr>
              <a:tr h="8229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错误检测能力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无法检测误放属性、遗漏元素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检测 3 类错误 + 安全威胁分析</a:t>
                      </a:r>
                      <a:endParaRPr lang="zh-CN" altLang="en-US" sz="2400"/>
                    </a:p>
                  </a:txBody>
                  <a:tcPr/>
                </a:tc>
              </a:tr>
              <a:tr h="8229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可扩展性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依赖人工更新规则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支持版本演化、自适应更新文档结构</a:t>
                      </a:r>
                      <a:endParaRPr lang="zh-CN" altLang="en-US" sz="2400"/>
                    </a:p>
                  </a:txBody>
                  <a:tcPr/>
                </a:tc>
              </a:tr>
              <a:tr h="8229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语言处理能力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无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引入 FSM + 句法解析 + 上下文感知 NLP</a:t>
                      </a:r>
                      <a:endParaRPr lang="zh-CN" altLang="en-US" sz="2400"/>
                    </a:p>
                  </a:txBody>
                  <a:tcPr/>
                </a:tc>
              </a:tr>
              <a:tr h="8229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可复用性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不公开工具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ManiScope 是开源的，可复用、可拓展</a:t>
                      </a: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92930" y="2944495"/>
            <a:ext cx="3405505" cy="121602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zh-CN" altLang="en-US" sz="32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启发与改进思路</a:t>
            </a:r>
            <a:endParaRPr lang="zh-CN" altLang="en-US" sz="32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5009515" y="2112645"/>
            <a:ext cx="2171065" cy="6254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Part  03</a:t>
            </a:r>
            <a:endParaRPr lang="zh-CN" altLang="en-US" sz="3200" dirty="0">
              <a:solidFill>
                <a:schemeClr val="bg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793407" y="3626075"/>
            <a:ext cx="26039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61868"/>
            <a:ext cx="7680960" cy="2869461"/>
          </a:xfrm>
          <a:prstGeom prst="rect">
            <a:avLst/>
          </a:prstGeom>
        </p:spPr>
      </p:pic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1134745" y="2162175"/>
            <a:ext cx="10088880" cy="2781161"/>
            <a:chOff x="1789487" y="2971577"/>
            <a:chExt cx="8494620" cy="1212910"/>
          </a:xfrm>
        </p:grpSpPr>
        <p:sp>
          <p:nvSpPr>
            <p:cNvPr id="29" name="Oval 1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327710" y="2971577"/>
              <a:ext cx="888902" cy="89154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accent1"/>
                </a:solidFill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5"/>
              </p:custDataLst>
            </p:nvPr>
          </p:nvSpPr>
          <p:spPr>
            <a:xfrm>
              <a:off x="1789487" y="3903094"/>
              <a:ext cx="1965348" cy="2813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</a:rPr>
                <a:t>研究背景和方向</a:t>
              </a:r>
              <a:endParaRPr lang="zh-CN" altLang="en-US" sz="24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6"/>
              </p:custDataLst>
            </p:nvPr>
          </p:nvSpPr>
          <p:spPr>
            <a:xfrm>
              <a:off x="1789487" y="3140481"/>
              <a:ext cx="1965348" cy="25450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" name="Oval 14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504134" y="2971577"/>
              <a:ext cx="888902" cy="89154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accent1"/>
                </a:solidFill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8"/>
              </p:custDataLst>
            </p:nvPr>
          </p:nvSpPr>
          <p:spPr>
            <a:xfrm>
              <a:off x="3770687" y="3903122"/>
              <a:ext cx="2345690" cy="2813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</a:rPr>
                <a:t>研究内容</a:t>
              </a:r>
              <a:endParaRPr lang="zh-CN" altLang="en-US" sz="24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9"/>
              </p:custDataLst>
            </p:nvPr>
          </p:nvSpPr>
          <p:spPr>
            <a:xfrm>
              <a:off x="3965911" y="3140481"/>
              <a:ext cx="1965348" cy="25450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7" name="Oval 1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680558" y="2971577"/>
              <a:ext cx="888902" cy="89154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accent1"/>
                </a:solidFill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11"/>
              </p:custDataLst>
            </p:nvPr>
          </p:nvSpPr>
          <p:spPr>
            <a:xfrm>
              <a:off x="6142335" y="3903094"/>
              <a:ext cx="1965348" cy="2813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</a:rPr>
                <a:t>启发与改进思路</a:t>
              </a:r>
              <a:endParaRPr lang="zh-CN" altLang="en-US" sz="24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2"/>
              </p:custDataLst>
            </p:nvPr>
          </p:nvSpPr>
          <p:spPr>
            <a:xfrm>
              <a:off x="6142335" y="3140481"/>
              <a:ext cx="1965348" cy="25450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1" name="Oval 1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8856982" y="2971577"/>
              <a:ext cx="888902" cy="89154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accent1"/>
                </a:solidFill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14"/>
              </p:custDataLst>
            </p:nvPr>
          </p:nvSpPr>
          <p:spPr>
            <a:xfrm>
              <a:off x="8318759" y="3903094"/>
              <a:ext cx="1965348" cy="2813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</a:rPr>
                <a:t>总结</a:t>
              </a:r>
              <a:endParaRPr lang="zh-CN" altLang="en-US" sz="24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15"/>
              </p:custDataLst>
            </p:nvPr>
          </p:nvSpPr>
          <p:spPr>
            <a:xfrm>
              <a:off x="8318759" y="3140481"/>
              <a:ext cx="1965348" cy="25450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4767245" y="1012756"/>
            <a:ext cx="265751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spc="6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目  录</a:t>
            </a:r>
            <a:endParaRPr lang="zh-CN" altLang="en-US" sz="4000" spc="6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311373" y="1548879"/>
            <a:ext cx="1528148" cy="45910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  <a:cs typeface="Calibri" panose="020F0502020204030204" pitchFamily="34" charset="0"/>
              </a:rPr>
              <a:t>contents</a:t>
            </a:r>
            <a:endParaRPr lang="zh-CN" altLang="en-US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373634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spc="6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Maniscore</a:t>
            </a:r>
            <a:r>
              <a:rPr lang="zh-CN" altLang="en-US" sz="2400" spc="6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限制</a:t>
            </a:r>
            <a:endParaRPr lang="zh-CN" altLang="en-US" sz="2400" spc="6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810260" y="1253490"/>
            <a:ext cx="10011410" cy="4620260"/>
            <a:chOff x="296954" y="1071988"/>
            <a:chExt cx="11470862" cy="5554876"/>
          </a:xfrm>
        </p:grpSpPr>
        <p:sp>
          <p:nvSpPr>
            <p:cNvPr id="8" name="Freeform 8"/>
            <p:cNvSpPr/>
            <p:nvPr>
              <p:custDataLst>
                <p:tags r:id="rId2"/>
              </p:custDataLst>
            </p:nvPr>
          </p:nvSpPr>
          <p:spPr bwMode="auto">
            <a:xfrm rot="18000000">
              <a:off x="5508209" y="2522734"/>
              <a:ext cx="1466353" cy="657605"/>
            </a:xfrm>
            <a:custGeom>
              <a:avLst/>
              <a:gdLst>
                <a:gd name="T0" fmla="*/ 0 w 1106"/>
                <a:gd name="T1" fmla="*/ 0 h 496"/>
                <a:gd name="T2" fmla="*/ 286 w 1106"/>
                <a:gd name="T3" fmla="*/ 496 h 496"/>
                <a:gd name="T4" fmla="*/ 1025 w 1106"/>
                <a:gd name="T5" fmla="*/ 496 h 496"/>
                <a:gd name="T6" fmla="*/ 1106 w 1106"/>
                <a:gd name="T7" fmla="*/ 35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496">
                  <a:moveTo>
                    <a:pt x="0" y="0"/>
                  </a:moveTo>
                  <a:lnTo>
                    <a:pt x="286" y="496"/>
                  </a:lnTo>
                  <a:lnTo>
                    <a:pt x="1025" y="496"/>
                  </a:lnTo>
                  <a:lnTo>
                    <a:pt x="1106" y="357"/>
                  </a:lnTo>
                </a:path>
              </a:pathLst>
            </a:custGeom>
            <a:noFill/>
            <a:ln w="60325" cap="rnd">
              <a:solidFill>
                <a:schemeClr val="accent2"/>
              </a:solidFill>
              <a:prstDash val="solid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grpSp>
          <p:nvGrpSpPr>
            <p:cNvPr id="9" name="Group 3"/>
            <p:cNvGrpSpPr/>
            <p:nvPr/>
          </p:nvGrpSpPr>
          <p:grpSpPr>
            <a:xfrm>
              <a:off x="3828246" y="2454131"/>
              <a:ext cx="1586146" cy="2989986"/>
              <a:chOff x="3771900" y="2259878"/>
              <a:chExt cx="1674858" cy="3157215"/>
            </a:xfrm>
          </p:grpSpPr>
          <p:sp>
            <p:nvSpPr>
              <p:cNvPr id="33" name="Freeform 5"/>
              <p:cNvSpPr/>
              <p:nvPr>
                <p:custDataLst>
                  <p:tags r:id="rId3"/>
                </p:custDataLst>
              </p:nvPr>
            </p:nvSpPr>
            <p:spPr bwMode="auto">
              <a:xfrm rot="18000000">
                <a:off x="3676702" y="2355076"/>
                <a:ext cx="1843760" cy="1653364"/>
              </a:xfrm>
              <a:custGeom>
                <a:avLst/>
                <a:gdLst>
                  <a:gd name="T0" fmla="*/ 316 w 1317"/>
                  <a:gd name="T1" fmla="*/ 0 h 1181"/>
                  <a:gd name="T2" fmla="*/ 0 w 1317"/>
                  <a:gd name="T3" fmla="*/ 548 h 1181"/>
                  <a:gd name="T4" fmla="*/ 364 w 1317"/>
                  <a:gd name="T5" fmla="*/ 1181 h 1181"/>
                  <a:gd name="T6" fmla="*/ 659 w 1317"/>
                  <a:gd name="T7" fmla="*/ 1181 h 1181"/>
                  <a:gd name="T8" fmla="*/ 953 w 1317"/>
                  <a:gd name="T9" fmla="*/ 1181 h 1181"/>
                  <a:gd name="T10" fmla="*/ 1317 w 1317"/>
                  <a:gd name="T11" fmla="*/ 548 h 1181"/>
                  <a:gd name="T12" fmla="*/ 1280 w 1317"/>
                  <a:gd name="T13" fmla="*/ 484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7" h="1181">
                    <a:moveTo>
                      <a:pt x="316" y="0"/>
                    </a:moveTo>
                    <a:lnTo>
                      <a:pt x="0" y="548"/>
                    </a:lnTo>
                    <a:lnTo>
                      <a:pt x="364" y="1181"/>
                    </a:lnTo>
                    <a:lnTo>
                      <a:pt x="659" y="1181"/>
                    </a:lnTo>
                    <a:lnTo>
                      <a:pt x="953" y="1181"/>
                    </a:lnTo>
                    <a:lnTo>
                      <a:pt x="1317" y="548"/>
                    </a:lnTo>
                    <a:lnTo>
                      <a:pt x="1280" y="484"/>
                    </a:lnTo>
                  </a:path>
                </a:pathLst>
              </a:custGeom>
              <a:noFill/>
              <a:ln w="60325" cap="rnd">
                <a:solidFill>
                  <a:schemeClr val="accent1"/>
                </a:solidFill>
                <a:prstDash val="solid"/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34" name="Freeform 10"/>
              <p:cNvSpPr/>
              <p:nvPr>
                <p:custDataLst>
                  <p:tags r:id="rId4"/>
                </p:custDataLst>
              </p:nvPr>
            </p:nvSpPr>
            <p:spPr bwMode="auto">
              <a:xfrm rot="18000000">
                <a:off x="3909592" y="3879927"/>
                <a:ext cx="1486767" cy="1587565"/>
              </a:xfrm>
              <a:custGeom>
                <a:avLst/>
                <a:gdLst>
                  <a:gd name="T0" fmla="*/ 65 w 1062"/>
                  <a:gd name="T1" fmla="*/ 0 h 1134"/>
                  <a:gd name="T2" fmla="*/ 690 w 1062"/>
                  <a:gd name="T3" fmla="*/ 0 h 1134"/>
                  <a:gd name="T4" fmla="*/ 1062 w 1062"/>
                  <a:gd name="T5" fmla="*/ 638 h 1134"/>
                  <a:gd name="T6" fmla="*/ 776 w 1062"/>
                  <a:gd name="T7" fmla="*/ 1134 h 1134"/>
                  <a:gd name="T8" fmla="*/ 37 w 1062"/>
                  <a:gd name="T9" fmla="*/ 1134 h 1134"/>
                  <a:gd name="T10" fmla="*/ 0 w 1062"/>
                  <a:gd name="T11" fmla="*/ 1071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2" h="1134">
                    <a:moveTo>
                      <a:pt x="65" y="0"/>
                    </a:moveTo>
                    <a:lnTo>
                      <a:pt x="690" y="0"/>
                    </a:lnTo>
                    <a:lnTo>
                      <a:pt x="1062" y="638"/>
                    </a:lnTo>
                    <a:lnTo>
                      <a:pt x="776" y="1134"/>
                    </a:lnTo>
                    <a:lnTo>
                      <a:pt x="37" y="1134"/>
                    </a:lnTo>
                    <a:lnTo>
                      <a:pt x="0" y="1071"/>
                    </a:lnTo>
                  </a:path>
                </a:pathLst>
              </a:custGeom>
              <a:noFill/>
              <a:ln w="60325" cap="rnd">
                <a:solidFill>
                  <a:schemeClr val="accent2"/>
                </a:solidFill>
                <a:prstDash val="solid"/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</p:grpSp>
        <p:sp>
          <p:nvSpPr>
            <p:cNvPr id="10" name="Freeform 8"/>
            <p:cNvSpPr/>
            <p:nvPr>
              <p:custDataLst>
                <p:tags r:id="rId5"/>
              </p:custDataLst>
            </p:nvPr>
          </p:nvSpPr>
          <p:spPr bwMode="auto">
            <a:xfrm rot="3600000" flipV="1">
              <a:off x="5508209" y="5041140"/>
              <a:ext cx="1466353" cy="657605"/>
            </a:xfrm>
            <a:custGeom>
              <a:avLst/>
              <a:gdLst>
                <a:gd name="T0" fmla="*/ 0 w 1106"/>
                <a:gd name="T1" fmla="*/ 0 h 496"/>
                <a:gd name="T2" fmla="*/ 286 w 1106"/>
                <a:gd name="T3" fmla="*/ 496 h 496"/>
                <a:gd name="T4" fmla="*/ 1025 w 1106"/>
                <a:gd name="T5" fmla="*/ 496 h 496"/>
                <a:gd name="T6" fmla="*/ 1106 w 1106"/>
                <a:gd name="T7" fmla="*/ 35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496">
                  <a:moveTo>
                    <a:pt x="0" y="0"/>
                  </a:moveTo>
                  <a:lnTo>
                    <a:pt x="286" y="496"/>
                  </a:lnTo>
                  <a:lnTo>
                    <a:pt x="1025" y="496"/>
                  </a:lnTo>
                  <a:lnTo>
                    <a:pt x="1106" y="357"/>
                  </a:lnTo>
                </a:path>
              </a:pathLst>
            </a:custGeom>
            <a:noFill/>
            <a:ln w="60325" cap="rnd">
              <a:solidFill>
                <a:schemeClr val="accent2"/>
              </a:solidFill>
              <a:prstDash val="solid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15" name="Freeform 5"/>
            <p:cNvSpPr/>
            <p:nvPr>
              <p:custDataLst>
                <p:tags r:id="rId6"/>
              </p:custDataLst>
            </p:nvPr>
          </p:nvSpPr>
          <p:spPr bwMode="auto">
            <a:xfrm rot="3600000" flipH="1">
              <a:off x="6460363" y="2544287"/>
              <a:ext cx="1746101" cy="1565790"/>
            </a:xfrm>
            <a:custGeom>
              <a:avLst/>
              <a:gdLst>
                <a:gd name="T0" fmla="*/ 316 w 1317"/>
                <a:gd name="T1" fmla="*/ 0 h 1181"/>
                <a:gd name="T2" fmla="*/ 0 w 1317"/>
                <a:gd name="T3" fmla="*/ 548 h 1181"/>
                <a:gd name="T4" fmla="*/ 364 w 1317"/>
                <a:gd name="T5" fmla="*/ 1181 h 1181"/>
                <a:gd name="T6" fmla="*/ 659 w 1317"/>
                <a:gd name="T7" fmla="*/ 1181 h 1181"/>
                <a:gd name="T8" fmla="*/ 953 w 1317"/>
                <a:gd name="T9" fmla="*/ 1181 h 1181"/>
                <a:gd name="T10" fmla="*/ 1317 w 1317"/>
                <a:gd name="T11" fmla="*/ 548 h 1181"/>
                <a:gd name="T12" fmla="*/ 1280 w 1317"/>
                <a:gd name="T13" fmla="*/ 484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7" h="1181">
                  <a:moveTo>
                    <a:pt x="316" y="0"/>
                  </a:moveTo>
                  <a:lnTo>
                    <a:pt x="0" y="548"/>
                  </a:lnTo>
                  <a:lnTo>
                    <a:pt x="364" y="1181"/>
                  </a:lnTo>
                  <a:lnTo>
                    <a:pt x="659" y="1181"/>
                  </a:lnTo>
                  <a:lnTo>
                    <a:pt x="953" y="1181"/>
                  </a:lnTo>
                  <a:lnTo>
                    <a:pt x="1317" y="548"/>
                  </a:lnTo>
                  <a:lnTo>
                    <a:pt x="1280" y="484"/>
                  </a:lnTo>
                </a:path>
              </a:pathLst>
            </a:custGeom>
            <a:noFill/>
            <a:ln w="60325" cap="rnd">
              <a:solidFill>
                <a:schemeClr val="accent1"/>
              </a:solidFill>
              <a:prstDash val="solid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16" name="Freeform 10"/>
            <p:cNvSpPr/>
            <p:nvPr>
              <p:custDataLst>
                <p:tags r:id="rId7"/>
              </p:custDataLst>
            </p:nvPr>
          </p:nvSpPr>
          <p:spPr bwMode="auto">
            <a:xfrm rot="3600000" flipH="1">
              <a:off x="6577893" y="3988371"/>
              <a:ext cx="1408017" cy="1503476"/>
            </a:xfrm>
            <a:custGeom>
              <a:avLst/>
              <a:gdLst>
                <a:gd name="T0" fmla="*/ 65 w 1062"/>
                <a:gd name="T1" fmla="*/ 0 h 1134"/>
                <a:gd name="T2" fmla="*/ 690 w 1062"/>
                <a:gd name="T3" fmla="*/ 0 h 1134"/>
                <a:gd name="T4" fmla="*/ 1062 w 1062"/>
                <a:gd name="T5" fmla="*/ 638 h 1134"/>
                <a:gd name="T6" fmla="*/ 776 w 1062"/>
                <a:gd name="T7" fmla="*/ 1134 h 1134"/>
                <a:gd name="T8" fmla="*/ 37 w 1062"/>
                <a:gd name="T9" fmla="*/ 1134 h 1134"/>
                <a:gd name="T10" fmla="*/ 0 w 1062"/>
                <a:gd name="T11" fmla="*/ 1071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2" h="1134">
                  <a:moveTo>
                    <a:pt x="65" y="0"/>
                  </a:moveTo>
                  <a:lnTo>
                    <a:pt x="690" y="0"/>
                  </a:lnTo>
                  <a:lnTo>
                    <a:pt x="1062" y="638"/>
                  </a:lnTo>
                  <a:lnTo>
                    <a:pt x="776" y="1134"/>
                  </a:lnTo>
                  <a:lnTo>
                    <a:pt x="37" y="1134"/>
                  </a:lnTo>
                  <a:lnTo>
                    <a:pt x="0" y="1071"/>
                  </a:lnTo>
                </a:path>
              </a:pathLst>
            </a:custGeom>
            <a:noFill/>
            <a:ln w="60325" cap="rnd">
              <a:solidFill>
                <a:schemeClr val="accent1"/>
              </a:solidFill>
              <a:prstDash val="solid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17" name="Freeform 29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7190747" y="2975517"/>
              <a:ext cx="479589" cy="514168"/>
            </a:xfrm>
            <a:custGeom>
              <a:avLst/>
              <a:gdLst>
                <a:gd name="T0" fmla="*/ 2558 w 3187"/>
                <a:gd name="T1" fmla="*/ 2917 h 3426"/>
                <a:gd name="T2" fmla="*/ 2525 w 3187"/>
                <a:gd name="T3" fmla="*/ 3108 h 3426"/>
                <a:gd name="T4" fmla="*/ 2672 w 3187"/>
                <a:gd name="T5" fmla="*/ 3232 h 3426"/>
                <a:gd name="T6" fmla="*/ 2855 w 3187"/>
                <a:gd name="T7" fmla="*/ 3166 h 3426"/>
                <a:gd name="T8" fmla="*/ 2888 w 3187"/>
                <a:gd name="T9" fmla="*/ 2973 h 3426"/>
                <a:gd name="T10" fmla="*/ 2741 w 3187"/>
                <a:gd name="T11" fmla="*/ 2850 h 3426"/>
                <a:gd name="T12" fmla="*/ 1063 w 3187"/>
                <a:gd name="T13" fmla="*/ 2893 h 3426"/>
                <a:gd name="T14" fmla="*/ 997 w 3187"/>
                <a:gd name="T15" fmla="*/ 3075 h 3426"/>
                <a:gd name="T16" fmla="*/ 1120 w 3187"/>
                <a:gd name="T17" fmla="*/ 3222 h 3426"/>
                <a:gd name="T18" fmla="*/ 1313 w 3187"/>
                <a:gd name="T19" fmla="*/ 3189 h 3426"/>
                <a:gd name="T20" fmla="*/ 1378 w 3187"/>
                <a:gd name="T21" fmla="*/ 3006 h 3426"/>
                <a:gd name="T22" fmla="*/ 1255 w 3187"/>
                <a:gd name="T23" fmla="*/ 2860 h 3426"/>
                <a:gd name="T24" fmla="*/ 722 w 3187"/>
                <a:gd name="T25" fmla="*/ 1936 h 3426"/>
                <a:gd name="T26" fmla="*/ 872 w 3187"/>
                <a:gd name="T27" fmla="*/ 2062 h 3426"/>
                <a:gd name="T28" fmla="*/ 2926 w 3187"/>
                <a:gd name="T29" fmla="*/ 2018 h 3426"/>
                <a:gd name="T30" fmla="*/ 2997 w 3187"/>
                <a:gd name="T31" fmla="*/ 1154 h 3426"/>
                <a:gd name="T32" fmla="*/ 656 w 3187"/>
                <a:gd name="T33" fmla="*/ 229 h 3426"/>
                <a:gd name="T34" fmla="*/ 668 w 3187"/>
                <a:gd name="T35" fmla="*/ 236 h 3426"/>
                <a:gd name="T36" fmla="*/ 680 w 3187"/>
                <a:gd name="T37" fmla="*/ 245 h 3426"/>
                <a:gd name="T38" fmla="*/ 694 w 3187"/>
                <a:gd name="T39" fmla="*/ 263 h 3426"/>
                <a:gd name="T40" fmla="*/ 700 w 3187"/>
                <a:gd name="T41" fmla="*/ 272 h 3426"/>
                <a:gd name="T42" fmla="*/ 704 w 3187"/>
                <a:gd name="T43" fmla="*/ 281 h 3426"/>
                <a:gd name="T44" fmla="*/ 707 w 3187"/>
                <a:gd name="T45" fmla="*/ 294 h 3426"/>
                <a:gd name="T46" fmla="*/ 710 w 3187"/>
                <a:gd name="T47" fmla="*/ 308 h 3426"/>
                <a:gd name="T48" fmla="*/ 3109 w 3187"/>
                <a:gd name="T49" fmla="*/ 979 h 3426"/>
                <a:gd name="T50" fmla="*/ 3119 w 3187"/>
                <a:gd name="T51" fmla="*/ 981 h 3426"/>
                <a:gd name="T52" fmla="*/ 3139 w 3187"/>
                <a:gd name="T53" fmla="*/ 990 h 3426"/>
                <a:gd name="T54" fmla="*/ 3151 w 3187"/>
                <a:gd name="T55" fmla="*/ 998 h 3426"/>
                <a:gd name="T56" fmla="*/ 3161 w 3187"/>
                <a:gd name="T57" fmla="*/ 1005 h 3426"/>
                <a:gd name="T58" fmla="*/ 3166 w 3187"/>
                <a:gd name="T59" fmla="*/ 1012 h 3426"/>
                <a:gd name="T60" fmla="*/ 3172 w 3187"/>
                <a:gd name="T61" fmla="*/ 1022 h 3426"/>
                <a:gd name="T62" fmla="*/ 3180 w 3187"/>
                <a:gd name="T63" fmla="*/ 1035 h 3426"/>
                <a:gd name="T64" fmla="*/ 3185 w 3187"/>
                <a:gd name="T65" fmla="*/ 1049 h 3426"/>
                <a:gd name="T66" fmla="*/ 3187 w 3187"/>
                <a:gd name="T67" fmla="*/ 1060 h 3426"/>
                <a:gd name="T68" fmla="*/ 3161 w 3187"/>
                <a:gd name="T69" fmla="*/ 2007 h 3426"/>
                <a:gd name="T70" fmla="*/ 2981 w 3187"/>
                <a:gd name="T71" fmla="*/ 2210 h 3426"/>
                <a:gd name="T72" fmla="*/ 865 w 3187"/>
                <a:gd name="T73" fmla="*/ 2253 h 3426"/>
                <a:gd name="T74" fmla="*/ 712 w 3187"/>
                <a:gd name="T75" fmla="*/ 2495 h 3426"/>
                <a:gd name="T76" fmla="*/ 838 w 3187"/>
                <a:gd name="T77" fmla="*/ 2646 h 3426"/>
                <a:gd name="T78" fmla="*/ 2844 w 3187"/>
                <a:gd name="T79" fmla="*/ 2683 h 3426"/>
                <a:gd name="T80" fmla="*/ 3045 w 3187"/>
                <a:gd name="T81" fmla="*/ 2862 h 3426"/>
                <a:gd name="T82" fmla="*/ 3078 w 3187"/>
                <a:gd name="T83" fmla="*/ 3136 h 3426"/>
                <a:gd name="T84" fmla="*/ 2925 w 3187"/>
                <a:gd name="T85" fmla="*/ 3356 h 3426"/>
                <a:gd name="T86" fmla="*/ 2657 w 3187"/>
                <a:gd name="T87" fmla="*/ 3423 h 3426"/>
                <a:gd name="T88" fmla="*/ 2418 w 3187"/>
                <a:gd name="T89" fmla="*/ 3296 h 3426"/>
                <a:gd name="T90" fmla="*/ 2321 w 3187"/>
                <a:gd name="T91" fmla="*/ 3042 h 3426"/>
                <a:gd name="T92" fmla="*/ 1518 w 3187"/>
                <a:gd name="T93" fmla="*/ 2848 h 3426"/>
                <a:gd name="T94" fmla="*/ 1568 w 3187"/>
                <a:gd name="T95" fmla="*/ 3090 h 3426"/>
                <a:gd name="T96" fmla="*/ 1442 w 3187"/>
                <a:gd name="T97" fmla="*/ 3328 h 3426"/>
                <a:gd name="T98" fmla="*/ 1187 w 3187"/>
                <a:gd name="T99" fmla="*/ 3426 h 3426"/>
                <a:gd name="T100" fmla="*/ 932 w 3187"/>
                <a:gd name="T101" fmla="*/ 3329 h 3426"/>
                <a:gd name="T102" fmla="*/ 806 w 3187"/>
                <a:gd name="T103" fmla="*/ 3090 h 3426"/>
                <a:gd name="T104" fmla="*/ 858 w 3187"/>
                <a:gd name="T105" fmla="*/ 2845 h 3426"/>
                <a:gd name="T106" fmla="*/ 617 w 3187"/>
                <a:gd name="T107" fmla="*/ 2717 h 3426"/>
                <a:gd name="T108" fmla="*/ 519 w 3187"/>
                <a:gd name="T109" fmla="*/ 2459 h 3426"/>
                <a:gd name="T110" fmla="*/ 3 w 3187"/>
                <a:gd name="T111" fmla="*/ 122 h 3426"/>
                <a:gd name="T112" fmla="*/ 49 w 3187"/>
                <a:gd name="T113" fmla="*/ 12 h 3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87" h="3426">
                  <a:moveTo>
                    <a:pt x="2707" y="2847"/>
                  </a:moveTo>
                  <a:lnTo>
                    <a:pt x="2672" y="2850"/>
                  </a:lnTo>
                  <a:lnTo>
                    <a:pt x="2639" y="2860"/>
                  </a:lnTo>
                  <a:lnTo>
                    <a:pt x="2608" y="2874"/>
                  </a:lnTo>
                  <a:lnTo>
                    <a:pt x="2582" y="2893"/>
                  </a:lnTo>
                  <a:lnTo>
                    <a:pt x="2558" y="2917"/>
                  </a:lnTo>
                  <a:lnTo>
                    <a:pt x="2539" y="2943"/>
                  </a:lnTo>
                  <a:lnTo>
                    <a:pt x="2525" y="2973"/>
                  </a:lnTo>
                  <a:lnTo>
                    <a:pt x="2515" y="3007"/>
                  </a:lnTo>
                  <a:lnTo>
                    <a:pt x="2512" y="3041"/>
                  </a:lnTo>
                  <a:lnTo>
                    <a:pt x="2515" y="3075"/>
                  </a:lnTo>
                  <a:lnTo>
                    <a:pt x="2525" y="3108"/>
                  </a:lnTo>
                  <a:lnTo>
                    <a:pt x="2539" y="3138"/>
                  </a:lnTo>
                  <a:lnTo>
                    <a:pt x="2558" y="3165"/>
                  </a:lnTo>
                  <a:lnTo>
                    <a:pt x="2582" y="3189"/>
                  </a:lnTo>
                  <a:lnTo>
                    <a:pt x="2608" y="3208"/>
                  </a:lnTo>
                  <a:lnTo>
                    <a:pt x="2639" y="3222"/>
                  </a:lnTo>
                  <a:lnTo>
                    <a:pt x="2672" y="3232"/>
                  </a:lnTo>
                  <a:lnTo>
                    <a:pt x="2707" y="3235"/>
                  </a:lnTo>
                  <a:lnTo>
                    <a:pt x="2741" y="3232"/>
                  </a:lnTo>
                  <a:lnTo>
                    <a:pt x="2773" y="3222"/>
                  </a:lnTo>
                  <a:lnTo>
                    <a:pt x="2804" y="3208"/>
                  </a:lnTo>
                  <a:lnTo>
                    <a:pt x="2831" y="3189"/>
                  </a:lnTo>
                  <a:lnTo>
                    <a:pt x="2855" y="3166"/>
                  </a:lnTo>
                  <a:lnTo>
                    <a:pt x="2874" y="3139"/>
                  </a:lnTo>
                  <a:lnTo>
                    <a:pt x="2888" y="3109"/>
                  </a:lnTo>
                  <a:lnTo>
                    <a:pt x="2898" y="3075"/>
                  </a:lnTo>
                  <a:lnTo>
                    <a:pt x="2901" y="3041"/>
                  </a:lnTo>
                  <a:lnTo>
                    <a:pt x="2898" y="3006"/>
                  </a:lnTo>
                  <a:lnTo>
                    <a:pt x="2888" y="2973"/>
                  </a:lnTo>
                  <a:lnTo>
                    <a:pt x="2874" y="2943"/>
                  </a:lnTo>
                  <a:lnTo>
                    <a:pt x="2855" y="2916"/>
                  </a:lnTo>
                  <a:lnTo>
                    <a:pt x="2831" y="2893"/>
                  </a:lnTo>
                  <a:lnTo>
                    <a:pt x="2804" y="2874"/>
                  </a:lnTo>
                  <a:lnTo>
                    <a:pt x="2773" y="2860"/>
                  </a:lnTo>
                  <a:lnTo>
                    <a:pt x="2741" y="2850"/>
                  </a:lnTo>
                  <a:lnTo>
                    <a:pt x="2707" y="2847"/>
                  </a:lnTo>
                  <a:close/>
                  <a:moveTo>
                    <a:pt x="1188" y="2847"/>
                  </a:moveTo>
                  <a:lnTo>
                    <a:pt x="1153" y="2850"/>
                  </a:lnTo>
                  <a:lnTo>
                    <a:pt x="1120" y="2860"/>
                  </a:lnTo>
                  <a:lnTo>
                    <a:pt x="1090" y="2874"/>
                  </a:lnTo>
                  <a:lnTo>
                    <a:pt x="1063" y="2893"/>
                  </a:lnTo>
                  <a:lnTo>
                    <a:pt x="1040" y="2917"/>
                  </a:lnTo>
                  <a:lnTo>
                    <a:pt x="1020" y="2943"/>
                  </a:lnTo>
                  <a:lnTo>
                    <a:pt x="1007" y="2973"/>
                  </a:lnTo>
                  <a:lnTo>
                    <a:pt x="997" y="3007"/>
                  </a:lnTo>
                  <a:lnTo>
                    <a:pt x="994" y="3041"/>
                  </a:lnTo>
                  <a:lnTo>
                    <a:pt x="997" y="3075"/>
                  </a:lnTo>
                  <a:lnTo>
                    <a:pt x="1007" y="3108"/>
                  </a:lnTo>
                  <a:lnTo>
                    <a:pt x="1020" y="3138"/>
                  </a:lnTo>
                  <a:lnTo>
                    <a:pt x="1040" y="3165"/>
                  </a:lnTo>
                  <a:lnTo>
                    <a:pt x="1063" y="3189"/>
                  </a:lnTo>
                  <a:lnTo>
                    <a:pt x="1090" y="3208"/>
                  </a:lnTo>
                  <a:lnTo>
                    <a:pt x="1120" y="3222"/>
                  </a:lnTo>
                  <a:lnTo>
                    <a:pt x="1153" y="3232"/>
                  </a:lnTo>
                  <a:lnTo>
                    <a:pt x="1188" y="3235"/>
                  </a:lnTo>
                  <a:lnTo>
                    <a:pt x="1223" y="3232"/>
                  </a:lnTo>
                  <a:lnTo>
                    <a:pt x="1255" y="3222"/>
                  </a:lnTo>
                  <a:lnTo>
                    <a:pt x="1285" y="3208"/>
                  </a:lnTo>
                  <a:lnTo>
                    <a:pt x="1313" y="3189"/>
                  </a:lnTo>
                  <a:lnTo>
                    <a:pt x="1336" y="3166"/>
                  </a:lnTo>
                  <a:lnTo>
                    <a:pt x="1355" y="3139"/>
                  </a:lnTo>
                  <a:lnTo>
                    <a:pt x="1370" y="3109"/>
                  </a:lnTo>
                  <a:lnTo>
                    <a:pt x="1378" y="3075"/>
                  </a:lnTo>
                  <a:lnTo>
                    <a:pt x="1381" y="3041"/>
                  </a:lnTo>
                  <a:lnTo>
                    <a:pt x="1378" y="3006"/>
                  </a:lnTo>
                  <a:lnTo>
                    <a:pt x="1370" y="2973"/>
                  </a:lnTo>
                  <a:lnTo>
                    <a:pt x="1355" y="2943"/>
                  </a:lnTo>
                  <a:lnTo>
                    <a:pt x="1336" y="2916"/>
                  </a:lnTo>
                  <a:lnTo>
                    <a:pt x="1313" y="2893"/>
                  </a:lnTo>
                  <a:lnTo>
                    <a:pt x="1285" y="2874"/>
                  </a:lnTo>
                  <a:lnTo>
                    <a:pt x="1255" y="2860"/>
                  </a:lnTo>
                  <a:lnTo>
                    <a:pt x="1223" y="2850"/>
                  </a:lnTo>
                  <a:lnTo>
                    <a:pt x="1188" y="2847"/>
                  </a:lnTo>
                  <a:close/>
                  <a:moveTo>
                    <a:pt x="709" y="840"/>
                  </a:moveTo>
                  <a:lnTo>
                    <a:pt x="709" y="1867"/>
                  </a:lnTo>
                  <a:lnTo>
                    <a:pt x="712" y="1903"/>
                  </a:lnTo>
                  <a:lnTo>
                    <a:pt x="722" y="1936"/>
                  </a:lnTo>
                  <a:lnTo>
                    <a:pt x="736" y="1967"/>
                  </a:lnTo>
                  <a:lnTo>
                    <a:pt x="756" y="1994"/>
                  </a:lnTo>
                  <a:lnTo>
                    <a:pt x="780" y="2018"/>
                  </a:lnTo>
                  <a:lnTo>
                    <a:pt x="807" y="2038"/>
                  </a:lnTo>
                  <a:lnTo>
                    <a:pt x="838" y="2053"/>
                  </a:lnTo>
                  <a:lnTo>
                    <a:pt x="872" y="2062"/>
                  </a:lnTo>
                  <a:lnTo>
                    <a:pt x="907" y="2065"/>
                  </a:lnTo>
                  <a:lnTo>
                    <a:pt x="2798" y="2065"/>
                  </a:lnTo>
                  <a:lnTo>
                    <a:pt x="2834" y="2062"/>
                  </a:lnTo>
                  <a:lnTo>
                    <a:pt x="2867" y="2053"/>
                  </a:lnTo>
                  <a:lnTo>
                    <a:pt x="2899" y="2038"/>
                  </a:lnTo>
                  <a:lnTo>
                    <a:pt x="2926" y="2018"/>
                  </a:lnTo>
                  <a:lnTo>
                    <a:pt x="2950" y="1994"/>
                  </a:lnTo>
                  <a:lnTo>
                    <a:pt x="2970" y="1967"/>
                  </a:lnTo>
                  <a:lnTo>
                    <a:pt x="2984" y="1936"/>
                  </a:lnTo>
                  <a:lnTo>
                    <a:pt x="2994" y="1902"/>
                  </a:lnTo>
                  <a:lnTo>
                    <a:pt x="2997" y="1866"/>
                  </a:lnTo>
                  <a:lnTo>
                    <a:pt x="2997" y="1154"/>
                  </a:lnTo>
                  <a:lnTo>
                    <a:pt x="709" y="840"/>
                  </a:lnTo>
                  <a:close/>
                  <a:moveTo>
                    <a:pt x="89" y="0"/>
                  </a:moveTo>
                  <a:lnTo>
                    <a:pt x="111" y="2"/>
                  </a:lnTo>
                  <a:lnTo>
                    <a:pt x="132" y="9"/>
                  </a:lnTo>
                  <a:lnTo>
                    <a:pt x="652" y="226"/>
                  </a:lnTo>
                  <a:lnTo>
                    <a:pt x="656" y="229"/>
                  </a:lnTo>
                  <a:lnTo>
                    <a:pt x="661" y="231"/>
                  </a:lnTo>
                  <a:lnTo>
                    <a:pt x="662" y="232"/>
                  </a:lnTo>
                  <a:lnTo>
                    <a:pt x="663" y="232"/>
                  </a:lnTo>
                  <a:lnTo>
                    <a:pt x="664" y="233"/>
                  </a:lnTo>
                  <a:lnTo>
                    <a:pt x="666" y="234"/>
                  </a:lnTo>
                  <a:lnTo>
                    <a:pt x="668" y="236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40"/>
                  </a:lnTo>
                  <a:lnTo>
                    <a:pt x="676" y="241"/>
                  </a:lnTo>
                  <a:lnTo>
                    <a:pt x="678" y="243"/>
                  </a:lnTo>
                  <a:lnTo>
                    <a:pt x="680" y="245"/>
                  </a:lnTo>
                  <a:lnTo>
                    <a:pt x="682" y="247"/>
                  </a:lnTo>
                  <a:lnTo>
                    <a:pt x="689" y="254"/>
                  </a:lnTo>
                  <a:lnTo>
                    <a:pt x="690" y="256"/>
                  </a:lnTo>
                  <a:lnTo>
                    <a:pt x="691" y="258"/>
                  </a:lnTo>
                  <a:lnTo>
                    <a:pt x="693" y="262"/>
                  </a:lnTo>
                  <a:lnTo>
                    <a:pt x="694" y="263"/>
                  </a:lnTo>
                  <a:lnTo>
                    <a:pt x="695" y="265"/>
                  </a:lnTo>
                  <a:lnTo>
                    <a:pt x="698" y="267"/>
                  </a:lnTo>
                  <a:lnTo>
                    <a:pt x="699" y="269"/>
                  </a:lnTo>
                  <a:lnTo>
                    <a:pt x="699" y="270"/>
                  </a:lnTo>
                  <a:lnTo>
                    <a:pt x="700" y="271"/>
                  </a:lnTo>
                  <a:lnTo>
                    <a:pt x="700" y="272"/>
                  </a:lnTo>
                  <a:lnTo>
                    <a:pt x="701" y="274"/>
                  </a:lnTo>
                  <a:lnTo>
                    <a:pt x="702" y="275"/>
                  </a:lnTo>
                  <a:lnTo>
                    <a:pt x="703" y="278"/>
                  </a:lnTo>
                  <a:lnTo>
                    <a:pt x="703" y="279"/>
                  </a:lnTo>
                  <a:lnTo>
                    <a:pt x="704" y="280"/>
                  </a:lnTo>
                  <a:lnTo>
                    <a:pt x="704" y="281"/>
                  </a:lnTo>
                  <a:lnTo>
                    <a:pt x="706" y="287"/>
                  </a:lnTo>
                  <a:lnTo>
                    <a:pt x="706" y="288"/>
                  </a:lnTo>
                  <a:lnTo>
                    <a:pt x="706" y="289"/>
                  </a:lnTo>
                  <a:lnTo>
                    <a:pt x="706" y="290"/>
                  </a:lnTo>
                  <a:lnTo>
                    <a:pt x="707" y="292"/>
                  </a:lnTo>
                  <a:lnTo>
                    <a:pt x="707" y="294"/>
                  </a:lnTo>
                  <a:lnTo>
                    <a:pt x="708" y="296"/>
                  </a:lnTo>
                  <a:lnTo>
                    <a:pt x="708" y="299"/>
                  </a:lnTo>
                  <a:lnTo>
                    <a:pt x="708" y="303"/>
                  </a:lnTo>
                  <a:lnTo>
                    <a:pt x="709" y="304"/>
                  </a:lnTo>
                  <a:lnTo>
                    <a:pt x="709" y="305"/>
                  </a:lnTo>
                  <a:lnTo>
                    <a:pt x="710" y="308"/>
                  </a:lnTo>
                  <a:lnTo>
                    <a:pt x="710" y="312"/>
                  </a:lnTo>
                  <a:lnTo>
                    <a:pt x="710" y="315"/>
                  </a:lnTo>
                  <a:lnTo>
                    <a:pt x="710" y="649"/>
                  </a:lnTo>
                  <a:lnTo>
                    <a:pt x="3105" y="979"/>
                  </a:lnTo>
                  <a:lnTo>
                    <a:pt x="3108" y="979"/>
                  </a:lnTo>
                  <a:lnTo>
                    <a:pt x="3109" y="979"/>
                  </a:lnTo>
                  <a:lnTo>
                    <a:pt x="3111" y="979"/>
                  </a:lnTo>
                  <a:lnTo>
                    <a:pt x="3112" y="979"/>
                  </a:lnTo>
                  <a:lnTo>
                    <a:pt x="3114" y="980"/>
                  </a:lnTo>
                  <a:lnTo>
                    <a:pt x="3116" y="980"/>
                  </a:lnTo>
                  <a:lnTo>
                    <a:pt x="3118" y="981"/>
                  </a:lnTo>
                  <a:lnTo>
                    <a:pt x="3119" y="981"/>
                  </a:lnTo>
                  <a:lnTo>
                    <a:pt x="3121" y="981"/>
                  </a:lnTo>
                  <a:lnTo>
                    <a:pt x="3122" y="982"/>
                  </a:lnTo>
                  <a:lnTo>
                    <a:pt x="3124" y="983"/>
                  </a:lnTo>
                  <a:lnTo>
                    <a:pt x="3126" y="983"/>
                  </a:lnTo>
                  <a:lnTo>
                    <a:pt x="3130" y="985"/>
                  </a:lnTo>
                  <a:lnTo>
                    <a:pt x="3139" y="990"/>
                  </a:lnTo>
                  <a:lnTo>
                    <a:pt x="3141" y="992"/>
                  </a:lnTo>
                  <a:lnTo>
                    <a:pt x="3144" y="993"/>
                  </a:lnTo>
                  <a:lnTo>
                    <a:pt x="3145" y="994"/>
                  </a:lnTo>
                  <a:lnTo>
                    <a:pt x="3147" y="995"/>
                  </a:lnTo>
                  <a:lnTo>
                    <a:pt x="3149" y="996"/>
                  </a:lnTo>
                  <a:lnTo>
                    <a:pt x="3151" y="998"/>
                  </a:lnTo>
                  <a:lnTo>
                    <a:pt x="3152" y="999"/>
                  </a:lnTo>
                  <a:lnTo>
                    <a:pt x="3153" y="1000"/>
                  </a:lnTo>
                  <a:lnTo>
                    <a:pt x="3154" y="1001"/>
                  </a:lnTo>
                  <a:lnTo>
                    <a:pt x="3159" y="1004"/>
                  </a:lnTo>
                  <a:lnTo>
                    <a:pt x="3160" y="1005"/>
                  </a:lnTo>
                  <a:lnTo>
                    <a:pt x="3161" y="1005"/>
                  </a:lnTo>
                  <a:lnTo>
                    <a:pt x="3161" y="1007"/>
                  </a:lnTo>
                  <a:lnTo>
                    <a:pt x="3162" y="1008"/>
                  </a:lnTo>
                  <a:lnTo>
                    <a:pt x="3163" y="1009"/>
                  </a:lnTo>
                  <a:lnTo>
                    <a:pt x="3164" y="1010"/>
                  </a:lnTo>
                  <a:lnTo>
                    <a:pt x="3165" y="1011"/>
                  </a:lnTo>
                  <a:lnTo>
                    <a:pt x="3166" y="1012"/>
                  </a:lnTo>
                  <a:lnTo>
                    <a:pt x="3167" y="1013"/>
                  </a:lnTo>
                  <a:lnTo>
                    <a:pt x="3168" y="1016"/>
                  </a:lnTo>
                  <a:lnTo>
                    <a:pt x="3169" y="1017"/>
                  </a:lnTo>
                  <a:lnTo>
                    <a:pt x="3169" y="1018"/>
                  </a:lnTo>
                  <a:lnTo>
                    <a:pt x="3171" y="1020"/>
                  </a:lnTo>
                  <a:lnTo>
                    <a:pt x="3172" y="1022"/>
                  </a:lnTo>
                  <a:lnTo>
                    <a:pt x="3173" y="1023"/>
                  </a:lnTo>
                  <a:lnTo>
                    <a:pt x="3174" y="1025"/>
                  </a:lnTo>
                  <a:lnTo>
                    <a:pt x="3176" y="1029"/>
                  </a:lnTo>
                  <a:lnTo>
                    <a:pt x="3177" y="1031"/>
                  </a:lnTo>
                  <a:lnTo>
                    <a:pt x="3179" y="1033"/>
                  </a:lnTo>
                  <a:lnTo>
                    <a:pt x="3180" y="1035"/>
                  </a:lnTo>
                  <a:lnTo>
                    <a:pt x="3181" y="1037"/>
                  </a:lnTo>
                  <a:lnTo>
                    <a:pt x="3182" y="1040"/>
                  </a:lnTo>
                  <a:lnTo>
                    <a:pt x="3183" y="1042"/>
                  </a:lnTo>
                  <a:lnTo>
                    <a:pt x="3183" y="1044"/>
                  </a:lnTo>
                  <a:lnTo>
                    <a:pt x="3184" y="1046"/>
                  </a:lnTo>
                  <a:lnTo>
                    <a:pt x="3185" y="1049"/>
                  </a:lnTo>
                  <a:lnTo>
                    <a:pt x="3185" y="1051"/>
                  </a:lnTo>
                  <a:lnTo>
                    <a:pt x="3186" y="1053"/>
                  </a:lnTo>
                  <a:lnTo>
                    <a:pt x="3186" y="1055"/>
                  </a:lnTo>
                  <a:lnTo>
                    <a:pt x="3186" y="1057"/>
                  </a:lnTo>
                  <a:lnTo>
                    <a:pt x="3187" y="1058"/>
                  </a:lnTo>
                  <a:lnTo>
                    <a:pt x="3187" y="1060"/>
                  </a:lnTo>
                  <a:lnTo>
                    <a:pt x="3187" y="1062"/>
                  </a:lnTo>
                  <a:lnTo>
                    <a:pt x="3187" y="1065"/>
                  </a:lnTo>
                  <a:lnTo>
                    <a:pt x="3187" y="1867"/>
                  </a:lnTo>
                  <a:lnTo>
                    <a:pt x="3184" y="1915"/>
                  </a:lnTo>
                  <a:lnTo>
                    <a:pt x="3175" y="1962"/>
                  </a:lnTo>
                  <a:lnTo>
                    <a:pt x="3161" y="2007"/>
                  </a:lnTo>
                  <a:lnTo>
                    <a:pt x="3142" y="2050"/>
                  </a:lnTo>
                  <a:lnTo>
                    <a:pt x="3117" y="2088"/>
                  </a:lnTo>
                  <a:lnTo>
                    <a:pt x="3089" y="2125"/>
                  </a:lnTo>
                  <a:lnTo>
                    <a:pt x="3056" y="2157"/>
                  </a:lnTo>
                  <a:lnTo>
                    <a:pt x="3020" y="2185"/>
                  </a:lnTo>
                  <a:lnTo>
                    <a:pt x="2981" y="2210"/>
                  </a:lnTo>
                  <a:lnTo>
                    <a:pt x="2938" y="2229"/>
                  </a:lnTo>
                  <a:lnTo>
                    <a:pt x="2893" y="2244"/>
                  </a:lnTo>
                  <a:lnTo>
                    <a:pt x="2846" y="2252"/>
                  </a:lnTo>
                  <a:lnTo>
                    <a:pt x="2798" y="2255"/>
                  </a:lnTo>
                  <a:lnTo>
                    <a:pt x="907" y="2255"/>
                  </a:lnTo>
                  <a:lnTo>
                    <a:pt x="865" y="2253"/>
                  </a:lnTo>
                  <a:lnTo>
                    <a:pt x="823" y="2247"/>
                  </a:lnTo>
                  <a:lnTo>
                    <a:pt x="783" y="2235"/>
                  </a:lnTo>
                  <a:lnTo>
                    <a:pt x="745" y="2221"/>
                  </a:lnTo>
                  <a:lnTo>
                    <a:pt x="709" y="2202"/>
                  </a:lnTo>
                  <a:lnTo>
                    <a:pt x="709" y="2459"/>
                  </a:lnTo>
                  <a:lnTo>
                    <a:pt x="712" y="2495"/>
                  </a:lnTo>
                  <a:lnTo>
                    <a:pt x="722" y="2528"/>
                  </a:lnTo>
                  <a:lnTo>
                    <a:pt x="736" y="2559"/>
                  </a:lnTo>
                  <a:lnTo>
                    <a:pt x="756" y="2588"/>
                  </a:lnTo>
                  <a:lnTo>
                    <a:pt x="780" y="2612"/>
                  </a:lnTo>
                  <a:lnTo>
                    <a:pt x="807" y="2630"/>
                  </a:lnTo>
                  <a:lnTo>
                    <a:pt x="838" y="2646"/>
                  </a:lnTo>
                  <a:lnTo>
                    <a:pt x="872" y="2655"/>
                  </a:lnTo>
                  <a:lnTo>
                    <a:pt x="907" y="2658"/>
                  </a:lnTo>
                  <a:lnTo>
                    <a:pt x="2705" y="2658"/>
                  </a:lnTo>
                  <a:lnTo>
                    <a:pt x="2754" y="2661"/>
                  </a:lnTo>
                  <a:lnTo>
                    <a:pt x="2801" y="2670"/>
                  </a:lnTo>
                  <a:lnTo>
                    <a:pt x="2844" y="2683"/>
                  </a:lnTo>
                  <a:lnTo>
                    <a:pt x="2886" y="2703"/>
                  </a:lnTo>
                  <a:lnTo>
                    <a:pt x="2925" y="2727"/>
                  </a:lnTo>
                  <a:lnTo>
                    <a:pt x="2960" y="2755"/>
                  </a:lnTo>
                  <a:lnTo>
                    <a:pt x="2993" y="2787"/>
                  </a:lnTo>
                  <a:lnTo>
                    <a:pt x="3021" y="2823"/>
                  </a:lnTo>
                  <a:lnTo>
                    <a:pt x="3045" y="2862"/>
                  </a:lnTo>
                  <a:lnTo>
                    <a:pt x="3064" y="2903"/>
                  </a:lnTo>
                  <a:lnTo>
                    <a:pt x="3078" y="2947"/>
                  </a:lnTo>
                  <a:lnTo>
                    <a:pt x="3087" y="2994"/>
                  </a:lnTo>
                  <a:lnTo>
                    <a:pt x="3090" y="3042"/>
                  </a:lnTo>
                  <a:lnTo>
                    <a:pt x="3087" y="3090"/>
                  </a:lnTo>
                  <a:lnTo>
                    <a:pt x="3078" y="3136"/>
                  </a:lnTo>
                  <a:lnTo>
                    <a:pt x="3064" y="3180"/>
                  </a:lnTo>
                  <a:lnTo>
                    <a:pt x="3045" y="3221"/>
                  </a:lnTo>
                  <a:lnTo>
                    <a:pt x="3021" y="3261"/>
                  </a:lnTo>
                  <a:lnTo>
                    <a:pt x="2993" y="3296"/>
                  </a:lnTo>
                  <a:lnTo>
                    <a:pt x="2960" y="3328"/>
                  </a:lnTo>
                  <a:lnTo>
                    <a:pt x="2925" y="3356"/>
                  </a:lnTo>
                  <a:lnTo>
                    <a:pt x="2886" y="3380"/>
                  </a:lnTo>
                  <a:lnTo>
                    <a:pt x="2844" y="3400"/>
                  </a:lnTo>
                  <a:lnTo>
                    <a:pt x="2801" y="3413"/>
                  </a:lnTo>
                  <a:lnTo>
                    <a:pt x="2754" y="3423"/>
                  </a:lnTo>
                  <a:lnTo>
                    <a:pt x="2705" y="3426"/>
                  </a:lnTo>
                  <a:lnTo>
                    <a:pt x="2657" y="3423"/>
                  </a:lnTo>
                  <a:lnTo>
                    <a:pt x="2612" y="3413"/>
                  </a:lnTo>
                  <a:lnTo>
                    <a:pt x="2568" y="3400"/>
                  </a:lnTo>
                  <a:lnTo>
                    <a:pt x="2526" y="3380"/>
                  </a:lnTo>
                  <a:lnTo>
                    <a:pt x="2486" y="3357"/>
                  </a:lnTo>
                  <a:lnTo>
                    <a:pt x="2451" y="3329"/>
                  </a:lnTo>
                  <a:lnTo>
                    <a:pt x="2418" y="3296"/>
                  </a:lnTo>
                  <a:lnTo>
                    <a:pt x="2390" y="3261"/>
                  </a:lnTo>
                  <a:lnTo>
                    <a:pt x="2367" y="3222"/>
                  </a:lnTo>
                  <a:lnTo>
                    <a:pt x="2347" y="3181"/>
                  </a:lnTo>
                  <a:lnTo>
                    <a:pt x="2334" y="3136"/>
                  </a:lnTo>
                  <a:lnTo>
                    <a:pt x="2324" y="3090"/>
                  </a:lnTo>
                  <a:lnTo>
                    <a:pt x="2321" y="3042"/>
                  </a:lnTo>
                  <a:lnTo>
                    <a:pt x="2323" y="3000"/>
                  </a:lnTo>
                  <a:lnTo>
                    <a:pt x="2331" y="2960"/>
                  </a:lnTo>
                  <a:lnTo>
                    <a:pt x="2341" y="2920"/>
                  </a:lnTo>
                  <a:lnTo>
                    <a:pt x="2356" y="2884"/>
                  </a:lnTo>
                  <a:lnTo>
                    <a:pt x="2374" y="2848"/>
                  </a:lnTo>
                  <a:lnTo>
                    <a:pt x="1518" y="2848"/>
                  </a:lnTo>
                  <a:lnTo>
                    <a:pt x="1537" y="2883"/>
                  </a:lnTo>
                  <a:lnTo>
                    <a:pt x="1552" y="2920"/>
                  </a:lnTo>
                  <a:lnTo>
                    <a:pt x="1562" y="2960"/>
                  </a:lnTo>
                  <a:lnTo>
                    <a:pt x="1569" y="3000"/>
                  </a:lnTo>
                  <a:lnTo>
                    <a:pt x="1572" y="3042"/>
                  </a:lnTo>
                  <a:lnTo>
                    <a:pt x="1568" y="3090"/>
                  </a:lnTo>
                  <a:lnTo>
                    <a:pt x="1560" y="3136"/>
                  </a:lnTo>
                  <a:lnTo>
                    <a:pt x="1545" y="3180"/>
                  </a:lnTo>
                  <a:lnTo>
                    <a:pt x="1527" y="3221"/>
                  </a:lnTo>
                  <a:lnTo>
                    <a:pt x="1503" y="3261"/>
                  </a:lnTo>
                  <a:lnTo>
                    <a:pt x="1474" y="3296"/>
                  </a:lnTo>
                  <a:lnTo>
                    <a:pt x="1442" y="3328"/>
                  </a:lnTo>
                  <a:lnTo>
                    <a:pt x="1407" y="3356"/>
                  </a:lnTo>
                  <a:lnTo>
                    <a:pt x="1368" y="3380"/>
                  </a:lnTo>
                  <a:lnTo>
                    <a:pt x="1326" y="3400"/>
                  </a:lnTo>
                  <a:lnTo>
                    <a:pt x="1281" y="3413"/>
                  </a:lnTo>
                  <a:lnTo>
                    <a:pt x="1235" y="3423"/>
                  </a:lnTo>
                  <a:lnTo>
                    <a:pt x="1187" y="3426"/>
                  </a:lnTo>
                  <a:lnTo>
                    <a:pt x="1139" y="3423"/>
                  </a:lnTo>
                  <a:lnTo>
                    <a:pt x="1092" y="3413"/>
                  </a:lnTo>
                  <a:lnTo>
                    <a:pt x="1048" y="3400"/>
                  </a:lnTo>
                  <a:lnTo>
                    <a:pt x="1007" y="3380"/>
                  </a:lnTo>
                  <a:lnTo>
                    <a:pt x="968" y="3357"/>
                  </a:lnTo>
                  <a:lnTo>
                    <a:pt x="932" y="3329"/>
                  </a:lnTo>
                  <a:lnTo>
                    <a:pt x="900" y="3296"/>
                  </a:lnTo>
                  <a:lnTo>
                    <a:pt x="872" y="3261"/>
                  </a:lnTo>
                  <a:lnTo>
                    <a:pt x="848" y="3222"/>
                  </a:lnTo>
                  <a:lnTo>
                    <a:pt x="829" y="3181"/>
                  </a:lnTo>
                  <a:lnTo>
                    <a:pt x="814" y="3136"/>
                  </a:lnTo>
                  <a:lnTo>
                    <a:pt x="806" y="3090"/>
                  </a:lnTo>
                  <a:lnTo>
                    <a:pt x="803" y="3042"/>
                  </a:lnTo>
                  <a:lnTo>
                    <a:pt x="805" y="2999"/>
                  </a:lnTo>
                  <a:lnTo>
                    <a:pt x="812" y="2958"/>
                  </a:lnTo>
                  <a:lnTo>
                    <a:pt x="824" y="2918"/>
                  </a:lnTo>
                  <a:lnTo>
                    <a:pt x="838" y="2880"/>
                  </a:lnTo>
                  <a:lnTo>
                    <a:pt x="858" y="2845"/>
                  </a:lnTo>
                  <a:lnTo>
                    <a:pt x="811" y="2836"/>
                  </a:lnTo>
                  <a:lnTo>
                    <a:pt x="766" y="2821"/>
                  </a:lnTo>
                  <a:lnTo>
                    <a:pt x="725" y="2801"/>
                  </a:lnTo>
                  <a:lnTo>
                    <a:pt x="685" y="2777"/>
                  </a:lnTo>
                  <a:lnTo>
                    <a:pt x="649" y="2749"/>
                  </a:lnTo>
                  <a:lnTo>
                    <a:pt x="617" y="2717"/>
                  </a:lnTo>
                  <a:lnTo>
                    <a:pt x="588" y="2680"/>
                  </a:lnTo>
                  <a:lnTo>
                    <a:pt x="564" y="2642"/>
                  </a:lnTo>
                  <a:lnTo>
                    <a:pt x="545" y="2599"/>
                  </a:lnTo>
                  <a:lnTo>
                    <a:pt x="530" y="2555"/>
                  </a:lnTo>
                  <a:lnTo>
                    <a:pt x="522" y="2508"/>
                  </a:lnTo>
                  <a:lnTo>
                    <a:pt x="519" y="2459"/>
                  </a:lnTo>
                  <a:lnTo>
                    <a:pt x="519" y="378"/>
                  </a:lnTo>
                  <a:lnTo>
                    <a:pt x="57" y="184"/>
                  </a:lnTo>
                  <a:lnTo>
                    <a:pt x="39" y="172"/>
                  </a:lnTo>
                  <a:lnTo>
                    <a:pt x="23" y="159"/>
                  </a:lnTo>
                  <a:lnTo>
                    <a:pt x="10" y="141"/>
                  </a:lnTo>
                  <a:lnTo>
                    <a:pt x="3" y="122"/>
                  </a:lnTo>
                  <a:lnTo>
                    <a:pt x="0" y="101"/>
                  </a:lnTo>
                  <a:lnTo>
                    <a:pt x="1" y="79"/>
                  </a:lnTo>
                  <a:lnTo>
                    <a:pt x="7" y="59"/>
                  </a:lnTo>
                  <a:lnTo>
                    <a:pt x="18" y="40"/>
                  </a:lnTo>
                  <a:lnTo>
                    <a:pt x="32" y="24"/>
                  </a:lnTo>
                  <a:lnTo>
                    <a:pt x="49" y="12"/>
                  </a:lnTo>
                  <a:lnTo>
                    <a:pt x="69" y="4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18" name="Freeform 96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587625" y="3764778"/>
              <a:ext cx="751238" cy="683565"/>
            </a:xfrm>
            <a:custGeom>
              <a:avLst/>
              <a:gdLst>
                <a:gd name="T0" fmla="*/ 3207 w 3622"/>
                <a:gd name="T1" fmla="*/ 511 h 3301"/>
                <a:gd name="T2" fmla="*/ 1450 w 3622"/>
                <a:gd name="T3" fmla="*/ 2102 h 3301"/>
                <a:gd name="T4" fmla="*/ 2025 w 3622"/>
                <a:gd name="T5" fmla="*/ 2996 h 3301"/>
                <a:gd name="T6" fmla="*/ 3207 w 3622"/>
                <a:gd name="T7" fmla="*/ 511 h 3301"/>
                <a:gd name="T8" fmla="*/ 3048 w 3622"/>
                <a:gd name="T9" fmla="*/ 386 h 3301"/>
                <a:gd name="T10" fmla="*/ 337 w 3622"/>
                <a:gd name="T11" fmla="*/ 1470 h 3301"/>
                <a:gd name="T12" fmla="*/ 1301 w 3622"/>
                <a:gd name="T13" fmla="*/ 1969 h 3301"/>
                <a:gd name="T14" fmla="*/ 3048 w 3622"/>
                <a:gd name="T15" fmla="*/ 386 h 3301"/>
                <a:gd name="T16" fmla="*/ 3517 w 3622"/>
                <a:gd name="T17" fmla="*/ 0 h 3301"/>
                <a:gd name="T18" fmla="*/ 3538 w 3622"/>
                <a:gd name="T19" fmla="*/ 2 h 3301"/>
                <a:gd name="T20" fmla="*/ 3557 w 3622"/>
                <a:gd name="T21" fmla="*/ 7 h 3301"/>
                <a:gd name="T22" fmla="*/ 3575 w 3622"/>
                <a:gd name="T23" fmla="*/ 16 h 3301"/>
                <a:gd name="T24" fmla="*/ 3592 w 3622"/>
                <a:gd name="T25" fmla="*/ 28 h 3301"/>
                <a:gd name="T26" fmla="*/ 3605 w 3622"/>
                <a:gd name="T27" fmla="*/ 43 h 3301"/>
                <a:gd name="T28" fmla="*/ 3615 w 3622"/>
                <a:gd name="T29" fmla="*/ 59 h 3301"/>
                <a:gd name="T30" fmla="*/ 3621 w 3622"/>
                <a:gd name="T31" fmla="*/ 77 h 3301"/>
                <a:gd name="T32" fmla="*/ 3622 w 3622"/>
                <a:gd name="T33" fmla="*/ 95 h 3301"/>
                <a:gd name="T34" fmla="*/ 3620 w 3622"/>
                <a:gd name="T35" fmla="*/ 114 h 3301"/>
                <a:gd name="T36" fmla="*/ 3614 w 3622"/>
                <a:gd name="T37" fmla="*/ 132 h 3301"/>
                <a:gd name="T38" fmla="*/ 2135 w 3622"/>
                <a:gd name="T39" fmla="*/ 3244 h 3301"/>
                <a:gd name="T40" fmla="*/ 2123 w 3622"/>
                <a:gd name="T41" fmla="*/ 3263 h 3301"/>
                <a:gd name="T42" fmla="*/ 2108 w 3622"/>
                <a:gd name="T43" fmla="*/ 3278 h 3301"/>
                <a:gd name="T44" fmla="*/ 2089 w 3622"/>
                <a:gd name="T45" fmla="*/ 3290 h 3301"/>
                <a:gd name="T46" fmla="*/ 2068 w 3622"/>
                <a:gd name="T47" fmla="*/ 3298 h 3301"/>
                <a:gd name="T48" fmla="*/ 2045 w 3622"/>
                <a:gd name="T49" fmla="*/ 3301 h 3301"/>
                <a:gd name="T50" fmla="*/ 2039 w 3622"/>
                <a:gd name="T51" fmla="*/ 3301 h 3301"/>
                <a:gd name="T52" fmla="*/ 2017 w 3622"/>
                <a:gd name="T53" fmla="*/ 3299 h 3301"/>
                <a:gd name="T54" fmla="*/ 1998 w 3622"/>
                <a:gd name="T55" fmla="*/ 3293 h 3301"/>
                <a:gd name="T56" fmla="*/ 1979 w 3622"/>
                <a:gd name="T57" fmla="*/ 3283 h 3301"/>
                <a:gd name="T58" fmla="*/ 1962 w 3622"/>
                <a:gd name="T59" fmla="*/ 3270 h 3301"/>
                <a:gd name="T60" fmla="*/ 1949 w 3622"/>
                <a:gd name="T61" fmla="*/ 3254 h 3301"/>
                <a:gd name="T62" fmla="*/ 1243 w 3622"/>
                <a:gd name="T63" fmla="*/ 2158 h 3301"/>
                <a:gd name="T64" fmla="*/ 53 w 3622"/>
                <a:gd name="T65" fmla="*/ 1542 h 3301"/>
                <a:gd name="T66" fmla="*/ 34 w 3622"/>
                <a:gd name="T67" fmla="*/ 1530 h 3301"/>
                <a:gd name="T68" fmla="*/ 19 w 3622"/>
                <a:gd name="T69" fmla="*/ 1514 h 3301"/>
                <a:gd name="T70" fmla="*/ 8 w 3622"/>
                <a:gd name="T71" fmla="*/ 1496 h 3301"/>
                <a:gd name="T72" fmla="*/ 1 w 3622"/>
                <a:gd name="T73" fmla="*/ 1475 h 3301"/>
                <a:gd name="T74" fmla="*/ 0 w 3622"/>
                <a:gd name="T75" fmla="*/ 1454 h 3301"/>
                <a:gd name="T76" fmla="*/ 4 w 3622"/>
                <a:gd name="T77" fmla="*/ 1433 h 3301"/>
                <a:gd name="T78" fmla="*/ 13 w 3622"/>
                <a:gd name="T79" fmla="*/ 1414 h 3301"/>
                <a:gd name="T80" fmla="*/ 25 w 3622"/>
                <a:gd name="T81" fmla="*/ 1397 h 3301"/>
                <a:gd name="T82" fmla="*/ 43 w 3622"/>
                <a:gd name="T83" fmla="*/ 1383 h 3301"/>
                <a:gd name="T84" fmla="*/ 63 w 3622"/>
                <a:gd name="T85" fmla="*/ 1372 h 3301"/>
                <a:gd name="T86" fmla="*/ 3476 w 3622"/>
                <a:gd name="T87" fmla="*/ 8 h 3301"/>
                <a:gd name="T88" fmla="*/ 3496 w 3622"/>
                <a:gd name="T89" fmla="*/ 2 h 3301"/>
                <a:gd name="T90" fmla="*/ 3517 w 3622"/>
                <a:gd name="T91" fmla="*/ 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22" h="3301">
                  <a:moveTo>
                    <a:pt x="3207" y="511"/>
                  </a:moveTo>
                  <a:lnTo>
                    <a:pt x="1450" y="2102"/>
                  </a:lnTo>
                  <a:lnTo>
                    <a:pt x="2025" y="2996"/>
                  </a:lnTo>
                  <a:lnTo>
                    <a:pt x="3207" y="511"/>
                  </a:lnTo>
                  <a:close/>
                  <a:moveTo>
                    <a:pt x="3048" y="386"/>
                  </a:moveTo>
                  <a:lnTo>
                    <a:pt x="337" y="1470"/>
                  </a:lnTo>
                  <a:lnTo>
                    <a:pt x="1301" y="1969"/>
                  </a:lnTo>
                  <a:lnTo>
                    <a:pt x="3048" y="386"/>
                  </a:lnTo>
                  <a:close/>
                  <a:moveTo>
                    <a:pt x="3517" y="0"/>
                  </a:moveTo>
                  <a:lnTo>
                    <a:pt x="3538" y="2"/>
                  </a:lnTo>
                  <a:lnTo>
                    <a:pt x="3557" y="7"/>
                  </a:lnTo>
                  <a:lnTo>
                    <a:pt x="3575" y="16"/>
                  </a:lnTo>
                  <a:lnTo>
                    <a:pt x="3592" y="28"/>
                  </a:lnTo>
                  <a:lnTo>
                    <a:pt x="3605" y="43"/>
                  </a:lnTo>
                  <a:lnTo>
                    <a:pt x="3615" y="59"/>
                  </a:lnTo>
                  <a:lnTo>
                    <a:pt x="3621" y="77"/>
                  </a:lnTo>
                  <a:lnTo>
                    <a:pt x="3622" y="95"/>
                  </a:lnTo>
                  <a:lnTo>
                    <a:pt x="3620" y="114"/>
                  </a:lnTo>
                  <a:lnTo>
                    <a:pt x="3614" y="132"/>
                  </a:lnTo>
                  <a:lnTo>
                    <a:pt x="2135" y="3244"/>
                  </a:lnTo>
                  <a:lnTo>
                    <a:pt x="2123" y="3263"/>
                  </a:lnTo>
                  <a:lnTo>
                    <a:pt x="2108" y="3278"/>
                  </a:lnTo>
                  <a:lnTo>
                    <a:pt x="2089" y="3290"/>
                  </a:lnTo>
                  <a:lnTo>
                    <a:pt x="2068" y="3298"/>
                  </a:lnTo>
                  <a:lnTo>
                    <a:pt x="2045" y="3301"/>
                  </a:lnTo>
                  <a:lnTo>
                    <a:pt x="2039" y="3301"/>
                  </a:lnTo>
                  <a:lnTo>
                    <a:pt x="2017" y="3299"/>
                  </a:lnTo>
                  <a:lnTo>
                    <a:pt x="1998" y="3293"/>
                  </a:lnTo>
                  <a:lnTo>
                    <a:pt x="1979" y="3283"/>
                  </a:lnTo>
                  <a:lnTo>
                    <a:pt x="1962" y="3270"/>
                  </a:lnTo>
                  <a:lnTo>
                    <a:pt x="1949" y="3254"/>
                  </a:lnTo>
                  <a:lnTo>
                    <a:pt x="1243" y="2158"/>
                  </a:lnTo>
                  <a:lnTo>
                    <a:pt x="53" y="1542"/>
                  </a:lnTo>
                  <a:lnTo>
                    <a:pt x="34" y="1530"/>
                  </a:lnTo>
                  <a:lnTo>
                    <a:pt x="19" y="1514"/>
                  </a:lnTo>
                  <a:lnTo>
                    <a:pt x="8" y="1496"/>
                  </a:lnTo>
                  <a:lnTo>
                    <a:pt x="1" y="1475"/>
                  </a:lnTo>
                  <a:lnTo>
                    <a:pt x="0" y="1454"/>
                  </a:lnTo>
                  <a:lnTo>
                    <a:pt x="4" y="1433"/>
                  </a:lnTo>
                  <a:lnTo>
                    <a:pt x="13" y="1414"/>
                  </a:lnTo>
                  <a:lnTo>
                    <a:pt x="25" y="1397"/>
                  </a:lnTo>
                  <a:lnTo>
                    <a:pt x="43" y="1383"/>
                  </a:lnTo>
                  <a:lnTo>
                    <a:pt x="63" y="1372"/>
                  </a:lnTo>
                  <a:lnTo>
                    <a:pt x="3476" y="8"/>
                  </a:lnTo>
                  <a:lnTo>
                    <a:pt x="3496" y="2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grpSp>
          <p:nvGrpSpPr>
            <p:cNvPr id="20" name="Group 29"/>
            <p:cNvGrpSpPr/>
            <p:nvPr/>
          </p:nvGrpSpPr>
          <p:grpSpPr>
            <a:xfrm>
              <a:off x="4287572" y="4759732"/>
              <a:ext cx="503643" cy="503644"/>
              <a:chOff x="4392613" y="2700338"/>
              <a:chExt cx="531812" cy="531813"/>
            </a:xfrm>
            <a:solidFill>
              <a:schemeClr val="accent2"/>
            </a:solidFill>
          </p:grpSpPr>
          <p:sp>
            <p:nvSpPr>
              <p:cNvPr id="31" name="Freeform 115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392613" y="2757488"/>
                <a:ext cx="474662" cy="474663"/>
              </a:xfrm>
              <a:custGeom>
                <a:avLst/>
                <a:gdLst>
                  <a:gd name="T0" fmla="*/ 1220 w 2991"/>
                  <a:gd name="T1" fmla="*/ 219 h 2993"/>
                  <a:gd name="T2" fmla="*/ 966 w 2991"/>
                  <a:gd name="T3" fmla="*/ 302 h 2993"/>
                  <a:gd name="T4" fmla="*/ 738 w 2991"/>
                  <a:gd name="T5" fmla="*/ 433 h 2993"/>
                  <a:gd name="T6" fmla="*/ 541 w 2991"/>
                  <a:gd name="T7" fmla="*/ 605 h 2993"/>
                  <a:gd name="T8" fmla="*/ 383 w 2991"/>
                  <a:gd name="T9" fmla="*/ 814 h 2993"/>
                  <a:gd name="T10" fmla="*/ 267 w 2991"/>
                  <a:gd name="T11" fmla="*/ 1050 h 2993"/>
                  <a:gd name="T12" fmla="*/ 202 w 2991"/>
                  <a:gd name="T13" fmla="*/ 1312 h 2993"/>
                  <a:gd name="T14" fmla="*/ 193 w 2991"/>
                  <a:gd name="T15" fmla="*/ 1590 h 2993"/>
                  <a:gd name="T16" fmla="*/ 241 w 2991"/>
                  <a:gd name="T17" fmla="*/ 1858 h 2993"/>
                  <a:gd name="T18" fmla="*/ 340 w 2991"/>
                  <a:gd name="T19" fmla="*/ 2104 h 2993"/>
                  <a:gd name="T20" fmla="*/ 485 w 2991"/>
                  <a:gd name="T21" fmla="*/ 2323 h 2993"/>
                  <a:gd name="T22" fmla="*/ 670 w 2991"/>
                  <a:gd name="T23" fmla="*/ 2508 h 2993"/>
                  <a:gd name="T24" fmla="*/ 888 w 2991"/>
                  <a:gd name="T25" fmla="*/ 2653 h 2993"/>
                  <a:gd name="T26" fmla="*/ 1134 w 2991"/>
                  <a:gd name="T27" fmla="*/ 2753 h 2993"/>
                  <a:gd name="T28" fmla="*/ 1402 w 2991"/>
                  <a:gd name="T29" fmla="*/ 2800 h 2993"/>
                  <a:gd name="T30" fmla="*/ 1680 w 2991"/>
                  <a:gd name="T31" fmla="*/ 2791 h 2993"/>
                  <a:gd name="T32" fmla="*/ 1941 w 2991"/>
                  <a:gd name="T33" fmla="*/ 2725 h 2993"/>
                  <a:gd name="T34" fmla="*/ 2178 w 2991"/>
                  <a:gd name="T35" fmla="*/ 2610 h 2993"/>
                  <a:gd name="T36" fmla="*/ 2386 w 2991"/>
                  <a:gd name="T37" fmla="*/ 2452 h 2993"/>
                  <a:gd name="T38" fmla="*/ 2559 w 2991"/>
                  <a:gd name="T39" fmla="*/ 2254 h 2993"/>
                  <a:gd name="T40" fmla="*/ 2690 w 2991"/>
                  <a:gd name="T41" fmla="*/ 2027 h 2993"/>
                  <a:gd name="T42" fmla="*/ 2772 w 2991"/>
                  <a:gd name="T43" fmla="*/ 1772 h 2993"/>
                  <a:gd name="T44" fmla="*/ 1495 w 2991"/>
                  <a:gd name="T45" fmla="*/ 1592 h 2993"/>
                  <a:gd name="T46" fmla="*/ 1436 w 2991"/>
                  <a:gd name="T47" fmla="*/ 1571 h 2993"/>
                  <a:gd name="T48" fmla="*/ 1402 w 2991"/>
                  <a:gd name="T49" fmla="*/ 1518 h 2993"/>
                  <a:gd name="T50" fmla="*/ 1495 w 2991"/>
                  <a:gd name="T51" fmla="*/ 0 h 2993"/>
                  <a:gd name="T52" fmla="*/ 1555 w 2991"/>
                  <a:gd name="T53" fmla="*/ 21 h 2993"/>
                  <a:gd name="T54" fmla="*/ 1588 w 2991"/>
                  <a:gd name="T55" fmla="*/ 73 h 2993"/>
                  <a:gd name="T56" fmla="*/ 2896 w 2991"/>
                  <a:gd name="T57" fmla="*/ 1402 h 2993"/>
                  <a:gd name="T58" fmla="*/ 2955 w 2991"/>
                  <a:gd name="T59" fmla="*/ 1422 h 2993"/>
                  <a:gd name="T60" fmla="*/ 2989 w 2991"/>
                  <a:gd name="T61" fmla="*/ 1475 h 2993"/>
                  <a:gd name="T62" fmla="*/ 2978 w 2991"/>
                  <a:gd name="T63" fmla="*/ 1692 h 2993"/>
                  <a:gd name="T64" fmla="*/ 2915 w 2991"/>
                  <a:gd name="T65" fmla="*/ 1970 h 2993"/>
                  <a:gd name="T66" fmla="*/ 2802 w 2991"/>
                  <a:gd name="T67" fmla="*/ 2225 h 2993"/>
                  <a:gd name="T68" fmla="*/ 2646 w 2991"/>
                  <a:gd name="T69" fmla="*/ 2453 h 2993"/>
                  <a:gd name="T70" fmla="*/ 2451 w 2991"/>
                  <a:gd name="T71" fmla="*/ 2648 h 2993"/>
                  <a:gd name="T72" fmla="*/ 2223 w 2991"/>
                  <a:gd name="T73" fmla="*/ 2804 h 2993"/>
                  <a:gd name="T74" fmla="*/ 1968 w 2991"/>
                  <a:gd name="T75" fmla="*/ 2917 h 2993"/>
                  <a:gd name="T76" fmla="*/ 1690 w 2991"/>
                  <a:gd name="T77" fmla="*/ 2981 h 2993"/>
                  <a:gd name="T78" fmla="*/ 1397 w 2991"/>
                  <a:gd name="T79" fmla="*/ 2990 h 2993"/>
                  <a:gd name="T80" fmla="*/ 1114 w 2991"/>
                  <a:gd name="T81" fmla="*/ 2944 h 2993"/>
                  <a:gd name="T82" fmla="*/ 850 w 2991"/>
                  <a:gd name="T83" fmla="*/ 2847 h 2993"/>
                  <a:gd name="T84" fmla="*/ 612 w 2991"/>
                  <a:gd name="T85" fmla="*/ 2704 h 2993"/>
                  <a:gd name="T86" fmla="*/ 406 w 2991"/>
                  <a:gd name="T87" fmla="*/ 2521 h 2993"/>
                  <a:gd name="T88" fmla="*/ 237 w 2991"/>
                  <a:gd name="T89" fmla="*/ 2303 h 2993"/>
                  <a:gd name="T90" fmla="*/ 108 w 2991"/>
                  <a:gd name="T91" fmla="*/ 2057 h 2993"/>
                  <a:gd name="T92" fmla="*/ 28 w 2991"/>
                  <a:gd name="T93" fmla="*/ 1786 h 2993"/>
                  <a:gd name="T94" fmla="*/ 0 w 2991"/>
                  <a:gd name="T95" fmla="*/ 1497 h 2993"/>
                  <a:gd name="T96" fmla="*/ 28 w 2991"/>
                  <a:gd name="T97" fmla="*/ 1207 h 2993"/>
                  <a:gd name="T98" fmla="*/ 108 w 2991"/>
                  <a:gd name="T99" fmla="*/ 936 h 2993"/>
                  <a:gd name="T100" fmla="*/ 237 w 2991"/>
                  <a:gd name="T101" fmla="*/ 690 h 2993"/>
                  <a:gd name="T102" fmla="*/ 406 w 2991"/>
                  <a:gd name="T103" fmla="*/ 472 h 2993"/>
                  <a:gd name="T104" fmla="*/ 612 w 2991"/>
                  <a:gd name="T105" fmla="*/ 290 h 2993"/>
                  <a:gd name="T106" fmla="*/ 850 w 2991"/>
                  <a:gd name="T107" fmla="*/ 147 h 2993"/>
                  <a:gd name="T108" fmla="*/ 1114 w 2991"/>
                  <a:gd name="T109" fmla="*/ 50 h 2993"/>
                  <a:gd name="T110" fmla="*/ 1397 w 2991"/>
                  <a:gd name="T111" fmla="*/ 4 h 2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91" h="2993">
                    <a:moveTo>
                      <a:pt x="1400" y="194"/>
                    </a:moveTo>
                    <a:lnTo>
                      <a:pt x="1310" y="204"/>
                    </a:lnTo>
                    <a:lnTo>
                      <a:pt x="1220" y="219"/>
                    </a:lnTo>
                    <a:lnTo>
                      <a:pt x="1133" y="242"/>
                    </a:lnTo>
                    <a:lnTo>
                      <a:pt x="1048" y="269"/>
                    </a:lnTo>
                    <a:lnTo>
                      <a:pt x="966" y="302"/>
                    </a:lnTo>
                    <a:lnTo>
                      <a:pt x="887" y="341"/>
                    </a:lnTo>
                    <a:lnTo>
                      <a:pt x="810" y="385"/>
                    </a:lnTo>
                    <a:lnTo>
                      <a:pt x="738" y="433"/>
                    </a:lnTo>
                    <a:lnTo>
                      <a:pt x="669" y="486"/>
                    </a:lnTo>
                    <a:lnTo>
                      <a:pt x="603" y="544"/>
                    </a:lnTo>
                    <a:lnTo>
                      <a:pt x="541" y="605"/>
                    </a:lnTo>
                    <a:lnTo>
                      <a:pt x="484" y="671"/>
                    </a:lnTo>
                    <a:lnTo>
                      <a:pt x="431" y="740"/>
                    </a:lnTo>
                    <a:lnTo>
                      <a:pt x="383" y="814"/>
                    </a:lnTo>
                    <a:lnTo>
                      <a:pt x="339" y="889"/>
                    </a:lnTo>
                    <a:lnTo>
                      <a:pt x="301" y="969"/>
                    </a:lnTo>
                    <a:lnTo>
                      <a:pt x="267" y="1050"/>
                    </a:lnTo>
                    <a:lnTo>
                      <a:pt x="240" y="1135"/>
                    </a:lnTo>
                    <a:lnTo>
                      <a:pt x="218" y="1223"/>
                    </a:lnTo>
                    <a:lnTo>
                      <a:pt x="202" y="1312"/>
                    </a:lnTo>
                    <a:lnTo>
                      <a:pt x="193" y="1404"/>
                    </a:lnTo>
                    <a:lnTo>
                      <a:pt x="190" y="1497"/>
                    </a:lnTo>
                    <a:lnTo>
                      <a:pt x="193" y="1590"/>
                    </a:lnTo>
                    <a:lnTo>
                      <a:pt x="202" y="1682"/>
                    </a:lnTo>
                    <a:lnTo>
                      <a:pt x="218" y="1770"/>
                    </a:lnTo>
                    <a:lnTo>
                      <a:pt x="241" y="1858"/>
                    </a:lnTo>
                    <a:lnTo>
                      <a:pt x="268" y="1943"/>
                    </a:lnTo>
                    <a:lnTo>
                      <a:pt x="301" y="2025"/>
                    </a:lnTo>
                    <a:lnTo>
                      <a:pt x="340" y="2104"/>
                    </a:lnTo>
                    <a:lnTo>
                      <a:pt x="383" y="2181"/>
                    </a:lnTo>
                    <a:lnTo>
                      <a:pt x="432" y="2253"/>
                    </a:lnTo>
                    <a:lnTo>
                      <a:pt x="485" y="2323"/>
                    </a:lnTo>
                    <a:lnTo>
                      <a:pt x="542" y="2388"/>
                    </a:lnTo>
                    <a:lnTo>
                      <a:pt x="604" y="2451"/>
                    </a:lnTo>
                    <a:lnTo>
                      <a:pt x="670" y="2508"/>
                    </a:lnTo>
                    <a:lnTo>
                      <a:pt x="739" y="2561"/>
                    </a:lnTo>
                    <a:lnTo>
                      <a:pt x="811" y="2610"/>
                    </a:lnTo>
                    <a:lnTo>
                      <a:pt x="888" y="2653"/>
                    </a:lnTo>
                    <a:lnTo>
                      <a:pt x="968" y="2692"/>
                    </a:lnTo>
                    <a:lnTo>
                      <a:pt x="1049" y="2724"/>
                    </a:lnTo>
                    <a:lnTo>
                      <a:pt x="1134" y="2753"/>
                    </a:lnTo>
                    <a:lnTo>
                      <a:pt x="1222" y="2774"/>
                    </a:lnTo>
                    <a:lnTo>
                      <a:pt x="1311" y="2791"/>
                    </a:lnTo>
                    <a:lnTo>
                      <a:pt x="1402" y="2800"/>
                    </a:lnTo>
                    <a:lnTo>
                      <a:pt x="1495" y="2803"/>
                    </a:lnTo>
                    <a:lnTo>
                      <a:pt x="1588" y="2800"/>
                    </a:lnTo>
                    <a:lnTo>
                      <a:pt x="1680" y="2791"/>
                    </a:lnTo>
                    <a:lnTo>
                      <a:pt x="1769" y="2774"/>
                    </a:lnTo>
                    <a:lnTo>
                      <a:pt x="1857" y="2753"/>
                    </a:lnTo>
                    <a:lnTo>
                      <a:pt x="1941" y="2725"/>
                    </a:lnTo>
                    <a:lnTo>
                      <a:pt x="2023" y="2692"/>
                    </a:lnTo>
                    <a:lnTo>
                      <a:pt x="2103" y="2654"/>
                    </a:lnTo>
                    <a:lnTo>
                      <a:pt x="2178" y="2610"/>
                    </a:lnTo>
                    <a:lnTo>
                      <a:pt x="2252" y="2562"/>
                    </a:lnTo>
                    <a:lnTo>
                      <a:pt x="2321" y="2509"/>
                    </a:lnTo>
                    <a:lnTo>
                      <a:pt x="2386" y="2452"/>
                    </a:lnTo>
                    <a:lnTo>
                      <a:pt x="2448" y="2389"/>
                    </a:lnTo>
                    <a:lnTo>
                      <a:pt x="2506" y="2324"/>
                    </a:lnTo>
                    <a:lnTo>
                      <a:pt x="2559" y="2254"/>
                    </a:lnTo>
                    <a:lnTo>
                      <a:pt x="2607" y="2182"/>
                    </a:lnTo>
                    <a:lnTo>
                      <a:pt x="2651" y="2105"/>
                    </a:lnTo>
                    <a:lnTo>
                      <a:pt x="2690" y="2027"/>
                    </a:lnTo>
                    <a:lnTo>
                      <a:pt x="2722" y="1944"/>
                    </a:lnTo>
                    <a:lnTo>
                      <a:pt x="2750" y="1859"/>
                    </a:lnTo>
                    <a:lnTo>
                      <a:pt x="2772" y="1772"/>
                    </a:lnTo>
                    <a:lnTo>
                      <a:pt x="2788" y="1683"/>
                    </a:lnTo>
                    <a:lnTo>
                      <a:pt x="2798" y="1592"/>
                    </a:lnTo>
                    <a:lnTo>
                      <a:pt x="1495" y="1592"/>
                    </a:lnTo>
                    <a:lnTo>
                      <a:pt x="1474" y="1590"/>
                    </a:lnTo>
                    <a:lnTo>
                      <a:pt x="1454" y="1583"/>
                    </a:lnTo>
                    <a:lnTo>
                      <a:pt x="1436" y="1571"/>
                    </a:lnTo>
                    <a:lnTo>
                      <a:pt x="1421" y="1556"/>
                    </a:lnTo>
                    <a:lnTo>
                      <a:pt x="1410" y="1539"/>
                    </a:lnTo>
                    <a:lnTo>
                      <a:pt x="1402" y="1518"/>
                    </a:lnTo>
                    <a:lnTo>
                      <a:pt x="1400" y="1497"/>
                    </a:lnTo>
                    <a:lnTo>
                      <a:pt x="1400" y="194"/>
                    </a:lnTo>
                    <a:close/>
                    <a:moveTo>
                      <a:pt x="1495" y="0"/>
                    </a:moveTo>
                    <a:lnTo>
                      <a:pt x="1517" y="3"/>
                    </a:lnTo>
                    <a:lnTo>
                      <a:pt x="1537" y="10"/>
                    </a:lnTo>
                    <a:lnTo>
                      <a:pt x="1555" y="21"/>
                    </a:lnTo>
                    <a:lnTo>
                      <a:pt x="1570" y="35"/>
                    </a:lnTo>
                    <a:lnTo>
                      <a:pt x="1581" y="53"/>
                    </a:lnTo>
                    <a:lnTo>
                      <a:pt x="1588" y="73"/>
                    </a:lnTo>
                    <a:lnTo>
                      <a:pt x="1590" y="96"/>
                    </a:lnTo>
                    <a:lnTo>
                      <a:pt x="1590" y="1402"/>
                    </a:lnTo>
                    <a:lnTo>
                      <a:pt x="2896" y="1402"/>
                    </a:lnTo>
                    <a:lnTo>
                      <a:pt x="2918" y="1404"/>
                    </a:lnTo>
                    <a:lnTo>
                      <a:pt x="2938" y="1411"/>
                    </a:lnTo>
                    <a:lnTo>
                      <a:pt x="2955" y="1422"/>
                    </a:lnTo>
                    <a:lnTo>
                      <a:pt x="2970" y="1438"/>
                    </a:lnTo>
                    <a:lnTo>
                      <a:pt x="2982" y="1455"/>
                    </a:lnTo>
                    <a:lnTo>
                      <a:pt x="2989" y="1475"/>
                    </a:lnTo>
                    <a:lnTo>
                      <a:pt x="2991" y="1497"/>
                    </a:lnTo>
                    <a:lnTo>
                      <a:pt x="2988" y="1595"/>
                    </a:lnTo>
                    <a:lnTo>
                      <a:pt x="2978" y="1692"/>
                    </a:lnTo>
                    <a:lnTo>
                      <a:pt x="2963" y="1786"/>
                    </a:lnTo>
                    <a:lnTo>
                      <a:pt x="2942" y="1879"/>
                    </a:lnTo>
                    <a:lnTo>
                      <a:pt x="2915" y="1970"/>
                    </a:lnTo>
                    <a:lnTo>
                      <a:pt x="2883" y="2057"/>
                    </a:lnTo>
                    <a:lnTo>
                      <a:pt x="2845" y="2142"/>
                    </a:lnTo>
                    <a:lnTo>
                      <a:pt x="2802" y="2225"/>
                    </a:lnTo>
                    <a:lnTo>
                      <a:pt x="2754" y="2303"/>
                    </a:lnTo>
                    <a:lnTo>
                      <a:pt x="2702" y="2380"/>
                    </a:lnTo>
                    <a:lnTo>
                      <a:pt x="2646" y="2453"/>
                    </a:lnTo>
                    <a:lnTo>
                      <a:pt x="2584" y="2521"/>
                    </a:lnTo>
                    <a:lnTo>
                      <a:pt x="2519" y="2586"/>
                    </a:lnTo>
                    <a:lnTo>
                      <a:pt x="2451" y="2648"/>
                    </a:lnTo>
                    <a:lnTo>
                      <a:pt x="2378" y="2704"/>
                    </a:lnTo>
                    <a:lnTo>
                      <a:pt x="2302" y="2756"/>
                    </a:lnTo>
                    <a:lnTo>
                      <a:pt x="2223" y="2804"/>
                    </a:lnTo>
                    <a:lnTo>
                      <a:pt x="2140" y="2847"/>
                    </a:lnTo>
                    <a:lnTo>
                      <a:pt x="2056" y="2885"/>
                    </a:lnTo>
                    <a:lnTo>
                      <a:pt x="1968" y="2917"/>
                    </a:lnTo>
                    <a:lnTo>
                      <a:pt x="1877" y="2944"/>
                    </a:lnTo>
                    <a:lnTo>
                      <a:pt x="1785" y="2965"/>
                    </a:lnTo>
                    <a:lnTo>
                      <a:pt x="1690" y="2981"/>
                    </a:lnTo>
                    <a:lnTo>
                      <a:pt x="1593" y="2990"/>
                    </a:lnTo>
                    <a:lnTo>
                      <a:pt x="1495" y="2993"/>
                    </a:lnTo>
                    <a:lnTo>
                      <a:pt x="1397" y="2990"/>
                    </a:lnTo>
                    <a:lnTo>
                      <a:pt x="1300" y="2981"/>
                    </a:lnTo>
                    <a:lnTo>
                      <a:pt x="1206" y="2965"/>
                    </a:lnTo>
                    <a:lnTo>
                      <a:pt x="1114" y="2944"/>
                    </a:lnTo>
                    <a:lnTo>
                      <a:pt x="1023" y="2917"/>
                    </a:lnTo>
                    <a:lnTo>
                      <a:pt x="935" y="2885"/>
                    </a:lnTo>
                    <a:lnTo>
                      <a:pt x="850" y="2847"/>
                    </a:lnTo>
                    <a:lnTo>
                      <a:pt x="768" y="2804"/>
                    </a:lnTo>
                    <a:lnTo>
                      <a:pt x="689" y="2756"/>
                    </a:lnTo>
                    <a:lnTo>
                      <a:pt x="612" y="2704"/>
                    </a:lnTo>
                    <a:lnTo>
                      <a:pt x="540" y="2648"/>
                    </a:lnTo>
                    <a:lnTo>
                      <a:pt x="472" y="2586"/>
                    </a:lnTo>
                    <a:lnTo>
                      <a:pt x="406" y="2521"/>
                    </a:lnTo>
                    <a:lnTo>
                      <a:pt x="345" y="2453"/>
                    </a:lnTo>
                    <a:lnTo>
                      <a:pt x="289" y="2380"/>
                    </a:lnTo>
                    <a:lnTo>
                      <a:pt x="237" y="2303"/>
                    </a:lnTo>
                    <a:lnTo>
                      <a:pt x="189" y="2225"/>
                    </a:lnTo>
                    <a:lnTo>
                      <a:pt x="146" y="2142"/>
                    </a:lnTo>
                    <a:lnTo>
                      <a:pt x="108" y="2057"/>
                    </a:lnTo>
                    <a:lnTo>
                      <a:pt x="76" y="1970"/>
                    </a:lnTo>
                    <a:lnTo>
                      <a:pt x="49" y="1879"/>
                    </a:lnTo>
                    <a:lnTo>
                      <a:pt x="28" y="1786"/>
                    </a:lnTo>
                    <a:lnTo>
                      <a:pt x="12" y="1692"/>
                    </a:lnTo>
                    <a:lnTo>
                      <a:pt x="3" y="1595"/>
                    </a:lnTo>
                    <a:lnTo>
                      <a:pt x="0" y="1497"/>
                    </a:lnTo>
                    <a:lnTo>
                      <a:pt x="3" y="1399"/>
                    </a:lnTo>
                    <a:lnTo>
                      <a:pt x="12" y="1302"/>
                    </a:lnTo>
                    <a:lnTo>
                      <a:pt x="28" y="1207"/>
                    </a:lnTo>
                    <a:lnTo>
                      <a:pt x="49" y="1115"/>
                    </a:lnTo>
                    <a:lnTo>
                      <a:pt x="76" y="1024"/>
                    </a:lnTo>
                    <a:lnTo>
                      <a:pt x="108" y="936"/>
                    </a:lnTo>
                    <a:lnTo>
                      <a:pt x="146" y="851"/>
                    </a:lnTo>
                    <a:lnTo>
                      <a:pt x="189" y="769"/>
                    </a:lnTo>
                    <a:lnTo>
                      <a:pt x="237" y="690"/>
                    </a:lnTo>
                    <a:lnTo>
                      <a:pt x="289" y="613"/>
                    </a:lnTo>
                    <a:lnTo>
                      <a:pt x="345" y="541"/>
                    </a:lnTo>
                    <a:lnTo>
                      <a:pt x="406" y="472"/>
                    </a:lnTo>
                    <a:lnTo>
                      <a:pt x="472" y="407"/>
                    </a:lnTo>
                    <a:lnTo>
                      <a:pt x="540" y="346"/>
                    </a:lnTo>
                    <a:lnTo>
                      <a:pt x="612" y="290"/>
                    </a:lnTo>
                    <a:lnTo>
                      <a:pt x="689" y="237"/>
                    </a:lnTo>
                    <a:lnTo>
                      <a:pt x="768" y="190"/>
                    </a:lnTo>
                    <a:lnTo>
                      <a:pt x="850" y="147"/>
                    </a:lnTo>
                    <a:lnTo>
                      <a:pt x="935" y="109"/>
                    </a:lnTo>
                    <a:lnTo>
                      <a:pt x="1023" y="76"/>
                    </a:lnTo>
                    <a:lnTo>
                      <a:pt x="1114" y="50"/>
                    </a:lnTo>
                    <a:lnTo>
                      <a:pt x="1206" y="28"/>
                    </a:lnTo>
                    <a:lnTo>
                      <a:pt x="1300" y="13"/>
                    </a:lnTo>
                    <a:lnTo>
                      <a:pt x="1397" y="4"/>
                    </a:lnTo>
                    <a:lnTo>
                      <a:pt x="14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32" name="Freeform 116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672013" y="2700338"/>
                <a:ext cx="252412" cy="252413"/>
              </a:xfrm>
              <a:custGeom>
                <a:avLst/>
                <a:gdLst>
                  <a:gd name="T0" fmla="*/ 190 w 1590"/>
                  <a:gd name="T1" fmla="*/ 1402 h 1592"/>
                  <a:gd name="T2" fmla="*/ 1388 w 1590"/>
                  <a:gd name="T3" fmla="*/ 1318 h 1592"/>
                  <a:gd name="T4" fmla="*/ 1353 w 1590"/>
                  <a:gd name="T5" fmla="*/ 1152 h 1592"/>
                  <a:gd name="T6" fmla="*/ 1298 w 1590"/>
                  <a:gd name="T7" fmla="*/ 992 h 1592"/>
                  <a:gd name="T8" fmla="*/ 1223 w 1590"/>
                  <a:gd name="T9" fmla="*/ 841 h 1592"/>
                  <a:gd name="T10" fmla="*/ 1128 w 1590"/>
                  <a:gd name="T11" fmla="*/ 700 h 1592"/>
                  <a:gd name="T12" fmla="*/ 1014 w 1590"/>
                  <a:gd name="T13" fmla="*/ 571 h 1592"/>
                  <a:gd name="T14" fmla="*/ 887 w 1590"/>
                  <a:gd name="T15" fmla="*/ 460 h 1592"/>
                  <a:gd name="T16" fmla="*/ 747 w 1590"/>
                  <a:gd name="T17" fmla="*/ 367 h 1592"/>
                  <a:gd name="T18" fmla="*/ 597 w 1590"/>
                  <a:gd name="T19" fmla="*/ 292 h 1592"/>
                  <a:gd name="T20" fmla="*/ 439 w 1590"/>
                  <a:gd name="T21" fmla="*/ 237 h 1592"/>
                  <a:gd name="T22" fmla="*/ 273 w 1590"/>
                  <a:gd name="T23" fmla="*/ 203 h 1592"/>
                  <a:gd name="T24" fmla="*/ 95 w 1590"/>
                  <a:gd name="T25" fmla="*/ 0 h 1592"/>
                  <a:gd name="T26" fmla="*/ 276 w 1590"/>
                  <a:gd name="T27" fmla="*/ 11 h 1592"/>
                  <a:gd name="T28" fmla="*/ 455 w 1590"/>
                  <a:gd name="T29" fmla="*/ 44 h 1592"/>
                  <a:gd name="T30" fmla="*/ 626 w 1590"/>
                  <a:gd name="T31" fmla="*/ 98 h 1592"/>
                  <a:gd name="T32" fmla="*/ 790 w 1590"/>
                  <a:gd name="T33" fmla="*/ 173 h 1592"/>
                  <a:gd name="T34" fmla="*/ 944 w 1590"/>
                  <a:gd name="T35" fmla="*/ 266 h 1592"/>
                  <a:gd name="T36" fmla="*/ 1087 w 1590"/>
                  <a:gd name="T37" fmla="*/ 377 h 1592"/>
                  <a:gd name="T38" fmla="*/ 1215 w 1590"/>
                  <a:gd name="T39" fmla="*/ 507 h 1592"/>
                  <a:gd name="T40" fmla="*/ 1327 w 1590"/>
                  <a:gd name="T41" fmla="*/ 649 h 1592"/>
                  <a:gd name="T42" fmla="*/ 1420 w 1590"/>
                  <a:gd name="T43" fmla="*/ 803 h 1592"/>
                  <a:gd name="T44" fmla="*/ 1492 w 1590"/>
                  <a:gd name="T45" fmla="*/ 965 h 1592"/>
                  <a:gd name="T46" fmla="*/ 1546 w 1590"/>
                  <a:gd name="T47" fmla="*/ 1136 h 1592"/>
                  <a:gd name="T48" fmla="*/ 1579 w 1590"/>
                  <a:gd name="T49" fmla="*/ 1311 h 1592"/>
                  <a:gd name="T50" fmla="*/ 1590 w 1590"/>
                  <a:gd name="T51" fmla="*/ 1492 h 1592"/>
                  <a:gd name="T52" fmla="*/ 1588 w 1590"/>
                  <a:gd name="T53" fmla="*/ 1519 h 1592"/>
                  <a:gd name="T54" fmla="*/ 1570 w 1590"/>
                  <a:gd name="T55" fmla="*/ 1556 h 1592"/>
                  <a:gd name="T56" fmla="*/ 1537 w 1590"/>
                  <a:gd name="T57" fmla="*/ 1582 h 1592"/>
                  <a:gd name="T58" fmla="*/ 1495 w 1590"/>
                  <a:gd name="T59" fmla="*/ 1592 h 1592"/>
                  <a:gd name="T60" fmla="*/ 72 w 1590"/>
                  <a:gd name="T61" fmla="*/ 1589 h 1592"/>
                  <a:gd name="T62" fmla="*/ 34 w 1590"/>
                  <a:gd name="T63" fmla="*/ 1571 h 1592"/>
                  <a:gd name="T64" fmla="*/ 9 w 1590"/>
                  <a:gd name="T65" fmla="*/ 1539 h 1592"/>
                  <a:gd name="T66" fmla="*/ 0 w 1590"/>
                  <a:gd name="T67" fmla="*/ 1497 h 1592"/>
                  <a:gd name="T68" fmla="*/ 2 w 1590"/>
                  <a:gd name="T69" fmla="*/ 74 h 1592"/>
                  <a:gd name="T70" fmla="*/ 20 w 1590"/>
                  <a:gd name="T71" fmla="*/ 36 h 1592"/>
                  <a:gd name="T72" fmla="*/ 53 w 1590"/>
                  <a:gd name="T73" fmla="*/ 10 h 1592"/>
                  <a:gd name="T74" fmla="*/ 95 w 1590"/>
                  <a:gd name="T75" fmla="*/ 0 h 1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0" h="1592">
                    <a:moveTo>
                      <a:pt x="190" y="194"/>
                    </a:moveTo>
                    <a:lnTo>
                      <a:pt x="190" y="1402"/>
                    </a:lnTo>
                    <a:lnTo>
                      <a:pt x="1396" y="1402"/>
                    </a:lnTo>
                    <a:lnTo>
                      <a:pt x="1388" y="1318"/>
                    </a:lnTo>
                    <a:lnTo>
                      <a:pt x="1373" y="1234"/>
                    </a:lnTo>
                    <a:lnTo>
                      <a:pt x="1353" y="1152"/>
                    </a:lnTo>
                    <a:lnTo>
                      <a:pt x="1329" y="1070"/>
                    </a:lnTo>
                    <a:lnTo>
                      <a:pt x="1298" y="992"/>
                    </a:lnTo>
                    <a:lnTo>
                      <a:pt x="1262" y="915"/>
                    </a:lnTo>
                    <a:lnTo>
                      <a:pt x="1223" y="841"/>
                    </a:lnTo>
                    <a:lnTo>
                      <a:pt x="1178" y="768"/>
                    </a:lnTo>
                    <a:lnTo>
                      <a:pt x="1128" y="700"/>
                    </a:lnTo>
                    <a:lnTo>
                      <a:pt x="1072" y="633"/>
                    </a:lnTo>
                    <a:lnTo>
                      <a:pt x="1014" y="571"/>
                    </a:lnTo>
                    <a:lnTo>
                      <a:pt x="952" y="513"/>
                    </a:lnTo>
                    <a:lnTo>
                      <a:pt x="887" y="460"/>
                    </a:lnTo>
                    <a:lnTo>
                      <a:pt x="818" y="411"/>
                    </a:lnTo>
                    <a:lnTo>
                      <a:pt x="747" y="367"/>
                    </a:lnTo>
                    <a:lnTo>
                      <a:pt x="673" y="327"/>
                    </a:lnTo>
                    <a:lnTo>
                      <a:pt x="597" y="292"/>
                    </a:lnTo>
                    <a:lnTo>
                      <a:pt x="518" y="263"/>
                    </a:lnTo>
                    <a:lnTo>
                      <a:pt x="439" y="237"/>
                    </a:lnTo>
                    <a:lnTo>
                      <a:pt x="357" y="218"/>
                    </a:lnTo>
                    <a:lnTo>
                      <a:pt x="273" y="203"/>
                    </a:lnTo>
                    <a:lnTo>
                      <a:pt x="190" y="194"/>
                    </a:lnTo>
                    <a:close/>
                    <a:moveTo>
                      <a:pt x="95" y="0"/>
                    </a:moveTo>
                    <a:lnTo>
                      <a:pt x="185" y="3"/>
                    </a:lnTo>
                    <a:lnTo>
                      <a:pt x="276" y="11"/>
                    </a:lnTo>
                    <a:lnTo>
                      <a:pt x="366" y="26"/>
                    </a:lnTo>
                    <a:lnTo>
                      <a:pt x="455" y="44"/>
                    </a:lnTo>
                    <a:lnTo>
                      <a:pt x="542" y="69"/>
                    </a:lnTo>
                    <a:lnTo>
                      <a:pt x="626" y="98"/>
                    </a:lnTo>
                    <a:lnTo>
                      <a:pt x="709" y="133"/>
                    </a:lnTo>
                    <a:lnTo>
                      <a:pt x="790" y="173"/>
                    </a:lnTo>
                    <a:lnTo>
                      <a:pt x="868" y="217"/>
                    </a:lnTo>
                    <a:lnTo>
                      <a:pt x="944" y="266"/>
                    </a:lnTo>
                    <a:lnTo>
                      <a:pt x="1017" y="319"/>
                    </a:lnTo>
                    <a:lnTo>
                      <a:pt x="1087" y="377"/>
                    </a:lnTo>
                    <a:lnTo>
                      <a:pt x="1153" y="439"/>
                    </a:lnTo>
                    <a:lnTo>
                      <a:pt x="1215" y="507"/>
                    </a:lnTo>
                    <a:lnTo>
                      <a:pt x="1274" y="576"/>
                    </a:lnTo>
                    <a:lnTo>
                      <a:pt x="1327" y="649"/>
                    </a:lnTo>
                    <a:lnTo>
                      <a:pt x="1376" y="724"/>
                    </a:lnTo>
                    <a:lnTo>
                      <a:pt x="1420" y="803"/>
                    </a:lnTo>
                    <a:lnTo>
                      <a:pt x="1458" y="882"/>
                    </a:lnTo>
                    <a:lnTo>
                      <a:pt x="1492" y="965"/>
                    </a:lnTo>
                    <a:lnTo>
                      <a:pt x="1522" y="1050"/>
                    </a:lnTo>
                    <a:lnTo>
                      <a:pt x="1546" y="1136"/>
                    </a:lnTo>
                    <a:lnTo>
                      <a:pt x="1564" y="1224"/>
                    </a:lnTo>
                    <a:lnTo>
                      <a:pt x="1579" y="1311"/>
                    </a:lnTo>
                    <a:lnTo>
                      <a:pt x="1587" y="1401"/>
                    </a:lnTo>
                    <a:lnTo>
                      <a:pt x="1590" y="1492"/>
                    </a:lnTo>
                    <a:lnTo>
                      <a:pt x="1590" y="1497"/>
                    </a:lnTo>
                    <a:lnTo>
                      <a:pt x="1588" y="1519"/>
                    </a:lnTo>
                    <a:lnTo>
                      <a:pt x="1581" y="1539"/>
                    </a:lnTo>
                    <a:lnTo>
                      <a:pt x="1570" y="1556"/>
                    </a:lnTo>
                    <a:lnTo>
                      <a:pt x="1554" y="1571"/>
                    </a:lnTo>
                    <a:lnTo>
                      <a:pt x="1537" y="1582"/>
                    </a:lnTo>
                    <a:lnTo>
                      <a:pt x="1517" y="1589"/>
                    </a:lnTo>
                    <a:lnTo>
                      <a:pt x="1495" y="1592"/>
                    </a:lnTo>
                    <a:lnTo>
                      <a:pt x="95" y="1592"/>
                    </a:lnTo>
                    <a:lnTo>
                      <a:pt x="72" y="1589"/>
                    </a:lnTo>
                    <a:lnTo>
                      <a:pt x="53" y="1582"/>
                    </a:lnTo>
                    <a:lnTo>
                      <a:pt x="34" y="1571"/>
                    </a:lnTo>
                    <a:lnTo>
                      <a:pt x="20" y="1556"/>
                    </a:lnTo>
                    <a:lnTo>
                      <a:pt x="9" y="1539"/>
                    </a:lnTo>
                    <a:lnTo>
                      <a:pt x="2" y="1519"/>
                    </a:lnTo>
                    <a:lnTo>
                      <a:pt x="0" y="1497"/>
                    </a:lnTo>
                    <a:lnTo>
                      <a:pt x="0" y="95"/>
                    </a:lnTo>
                    <a:lnTo>
                      <a:pt x="2" y="74"/>
                    </a:lnTo>
                    <a:lnTo>
                      <a:pt x="9" y="53"/>
                    </a:lnTo>
                    <a:lnTo>
                      <a:pt x="20" y="36"/>
                    </a:lnTo>
                    <a:lnTo>
                      <a:pt x="34" y="22"/>
                    </a:lnTo>
                    <a:lnTo>
                      <a:pt x="53" y="10"/>
                    </a:lnTo>
                    <a:lnTo>
                      <a:pt x="72" y="3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6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</p:grpSp>
        <p:sp>
          <p:nvSpPr>
            <p:cNvPr id="21" name="Freeform 201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4266607" y="2975517"/>
              <a:ext cx="476583" cy="476583"/>
            </a:xfrm>
            <a:custGeom>
              <a:avLst/>
              <a:gdLst>
                <a:gd name="T0" fmla="*/ 1217 w 3484"/>
                <a:gd name="T1" fmla="*/ 237 h 3486"/>
                <a:gd name="T2" fmla="*/ 891 w 3484"/>
                <a:gd name="T3" fmla="*/ 355 h 3486"/>
                <a:gd name="T4" fmla="*/ 613 w 3484"/>
                <a:gd name="T5" fmla="*/ 553 h 3486"/>
                <a:gd name="T6" fmla="*/ 397 w 3484"/>
                <a:gd name="T7" fmla="*/ 817 h 3486"/>
                <a:gd name="T8" fmla="*/ 258 w 3484"/>
                <a:gd name="T9" fmla="*/ 1133 h 3486"/>
                <a:gd name="T10" fmla="*/ 208 w 3484"/>
                <a:gd name="T11" fmla="*/ 1486 h 3486"/>
                <a:gd name="T12" fmla="*/ 258 w 3484"/>
                <a:gd name="T13" fmla="*/ 1840 h 3486"/>
                <a:gd name="T14" fmla="*/ 397 w 3484"/>
                <a:gd name="T15" fmla="*/ 2156 h 3486"/>
                <a:gd name="T16" fmla="*/ 613 w 3484"/>
                <a:gd name="T17" fmla="*/ 2420 h 3486"/>
                <a:gd name="T18" fmla="*/ 891 w 3484"/>
                <a:gd name="T19" fmla="*/ 2618 h 3486"/>
                <a:gd name="T20" fmla="*/ 1217 w 3484"/>
                <a:gd name="T21" fmla="*/ 2737 h 3486"/>
                <a:gd name="T22" fmla="*/ 1576 w 3484"/>
                <a:gd name="T23" fmla="*/ 2761 h 3486"/>
                <a:gd name="T24" fmla="*/ 1922 w 3484"/>
                <a:gd name="T25" fmla="*/ 2688 h 3486"/>
                <a:gd name="T26" fmla="*/ 2226 w 3484"/>
                <a:gd name="T27" fmla="*/ 2528 h 3486"/>
                <a:gd name="T28" fmla="*/ 2474 w 3484"/>
                <a:gd name="T29" fmla="*/ 2295 h 3486"/>
                <a:gd name="T30" fmla="*/ 2654 w 3484"/>
                <a:gd name="T31" fmla="*/ 2004 h 3486"/>
                <a:gd name="T32" fmla="*/ 2750 w 3484"/>
                <a:gd name="T33" fmla="*/ 1666 h 3486"/>
                <a:gd name="T34" fmla="*/ 2750 w 3484"/>
                <a:gd name="T35" fmla="*/ 1306 h 3486"/>
                <a:gd name="T36" fmla="*/ 2654 w 3484"/>
                <a:gd name="T37" fmla="*/ 970 h 3486"/>
                <a:gd name="T38" fmla="*/ 2474 w 3484"/>
                <a:gd name="T39" fmla="*/ 679 h 3486"/>
                <a:gd name="T40" fmla="*/ 2226 w 3484"/>
                <a:gd name="T41" fmla="*/ 445 h 3486"/>
                <a:gd name="T42" fmla="*/ 1922 w 3484"/>
                <a:gd name="T43" fmla="*/ 285 h 3486"/>
                <a:gd name="T44" fmla="*/ 1576 w 3484"/>
                <a:gd name="T45" fmla="*/ 212 h 3486"/>
                <a:gd name="T46" fmla="*/ 1679 w 3484"/>
                <a:gd name="T47" fmla="*/ 13 h 3486"/>
                <a:gd name="T48" fmla="*/ 2042 w 3484"/>
                <a:gd name="T49" fmla="*/ 108 h 3486"/>
                <a:gd name="T50" fmla="*/ 2364 w 3484"/>
                <a:gd name="T51" fmla="*/ 287 h 3486"/>
                <a:gd name="T52" fmla="*/ 2628 w 3484"/>
                <a:gd name="T53" fmla="*/ 536 h 3486"/>
                <a:gd name="T54" fmla="*/ 2827 w 3484"/>
                <a:gd name="T55" fmla="*/ 845 h 3486"/>
                <a:gd name="T56" fmla="*/ 2944 w 3484"/>
                <a:gd name="T57" fmla="*/ 1199 h 3486"/>
                <a:gd name="T58" fmla="*/ 2969 w 3484"/>
                <a:gd name="T59" fmla="*/ 1587 h 3486"/>
                <a:gd name="T60" fmla="*/ 2891 w 3484"/>
                <a:gd name="T61" fmla="*/ 1971 h 3486"/>
                <a:gd name="T62" fmla="*/ 2722 w 3484"/>
                <a:gd name="T63" fmla="*/ 2311 h 3486"/>
                <a:gd name="T64" fmla="*/ 3469 w 3484"/>
                <a:gd name="T65" fmla="*/ 3327 h 3486"/>
                <a:gd name="T66" fmla="*/ 3480 w 3484"/>
                <a:gd name="T67" fmla="*/ 3415 h 3486"/>
                <a:gd name="T68" fmla="*/ 3420 w 3484"/>
                <a:gd name="T69" fmla="*/ 3479 h 3486"/>
                <a:gd name="T70" fmla="*/ 3342 w 3484"/>
                <a:gd name="T71" fmla="*/ 3478 h 3486"/>
                <a:gd name="T72" fmla="*/ 2388 w 3484"/>
                <a:gd name="T73" fmla="*/ 2668 h 3486"/>
                <a:gd name="T74" fmla="*/ 2059 w 3484"/>
                <a:gd name="T75" fmla="*/ 2858 h 3486"/>
                <a:gd name="T76" fmla="*/ 1685 w 3484"/>
                <a:gd name="T77" fmla="*/ 2960 h 3486"/>
                <a:gd name="T78" fmla="*/ 1292 w 3484"/>
                <a:gd name="T79" fmla="*/ 2961 h 3486"/>
                <a:gd name="T80" fmla="*/ 930 w 3484"/>
                <a:gd name="T81" fmla="*/ 2865 h 3486"/>
                <a:gd name="T82" fmla="*/ 608 w 3484"/>
                <a:gd name="T83" fmla="*/ 2686 h 3486"/>
                <a:gd name="T84" fmla="*/ 343 w 3484"/>
                <a:gd name="T85" fmla="*/ 2436 h 3486"/>
                <a:gd name="T86" fmla="*/ 145 w 3484"/>
                <a:gd name="T87" fmla="*/ 2128 h 3486"/>
                <a:gd name="T88" fmla="*/ 28 w 3484"/>
                <a:gd name="T89" fmla="*/ 1774 h 3486"/>
                <a:gd name="T90" fmla="*/ 3 w 3484"/>
                <a:gd name="T91" fmla="*/ 1389 h 3486"/>
                <a:gd name="T92" fmla="*/ 75 w 3484"/>
                <a:gd name="T93" fmla="*/ 1018 h 3486"/>
                <a:gd name="T94" fmla="*/ 234 w 3484"/>
                <a:gd name="T95" fmla="*/ 685 h 3486"/>
                <a:gd name="T96" fmla="*/ 468 w 3484"/>
                <a:gd name="T97" fmla="*/ 404 h 3486"/>
                <a:gd name="T98" fmla="*/ 763 w 3484"/>
                <a:gd name="T99" fmla="*/ 188 h 3486"/>
                <a:gd name="T100" fmla="*/ 1107 w 3484"/>
                <a:gd name="T101" fmla="*/ 49 h 3486"/>
                <a:gd name="T102" fmla="*/ 1486 w 3484"/>
                <a:gd name="T103" fmla="*/ 0 h 3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4" h="3486">
                  <a:moveTo>
                    <a:pt x="1485" y="209"/>
                  </a:moveTo>
                  <a:lnTo>
                    <a:pt x="1394" y="212"/>
                  </a:lnTo>
                  <a:lnTo>
                    <a:pt x="1305" y="222"/>
                  </a:lnTo>
                  <a:lnTo>
                    <a:pt x="1217" y="237"/>
                  </a:lnTo>
                  <a:lnTo>
                    <a:pt x="1132" y="259"/>
                  </a:lnTo>
                  <a:lnTo>
                    <a:pt x="1049" y="285"/>
                  </a:lnTo>
                  <a:lnTo>
                    <a:pt x="969" y="318"/>
                  </a:lnTo>
                  <a:lnTo>
                    <a:pt x="891" y="355"/>
                  </a:lnTo>
                  <a:lnTo>
                    <a:pt x="816" y="398"/>
                  </a:lnTo>
                  <a:lnTo>
                    <a:pt x="745" y="445"/>
                  </a:lnTo>
                  <a:lnTo>
                    <a:pt x="677" y="497"/>
                  </a:lnTo>
                  <a:lnTo>
                    <a:pt x="613" y="553"/>
                  </a:lnTo>
                  <a:lnTo>
                    <a:pt x="552" y="614"/>
                  </a:lnTo>
                  <a:lnTo>
                    <a:pt x="496" y="679"/>
                  </a:lnTo>
                  <a:lnTo>
                    <a:pt x="444" y="746"/>
                  </a:lnTo>
                  <a:lnTo>
                    <a:pt x="397" y="817"/>
                  </a:lnTo>
                  <a:lnTo>
                    <a:pt x="354" y="892"/>
                  </a:lnTo>
                  <a:lnTo>
                    <a:pt x="317" y="970"/>
                  </a:lnTo>
                  <a:lnTo>
                    <a:pt x="284" y="1050"/>
                  </a:lnTo>
                  <a:lnTo>
                    <a:pt x="258" y="1133"/>
                  </a:lnTo>
                  <a:lnTo>
                    <a:pt x="235" y="1218"/>
                  </a:lnTo>
                  <a:lnTo>
                    <a:pt x="220" y="1306"/>
                  </a:lnTo>
                  <a:lnTo>
                    <a:pt x="211" y="1395"/>
                  </a:lnTo>
                  <a:lnTo>
                    <a:pt x="208" y="1486"/>
                  </a:lnTo>
                  <a:lnTo>
                    <a:pt x="211" y="1577"/>
                  </a:lnTo>
                  <a:lnTo>
                    <a:pt x="220" y="1668"/>
                  </a:lnTo>
                  <a:lnTo>
                    <a:pt x="235" y="1754"/>
                  </a:lnTo>
                  <a:lnTo>
                    <a:pt x="258" y="1840"/>
                  </a:lnTo>
                  <a:lnTo>
                    <a:pt x="284" y="1923"/>
                  </a:lnTo>
                  <a:lnTo>
                    <a:pt x="317" y="2004"/>
                  </a:lnTo>
                  <a:lnTo>
                    <a:pt x="354" y="2081"/>
                  </a:lnTo>
                  <a:lnTo>
                    <a:pt x="397" y="2156"/>
                  </a:lnTo>
                  <a:lnTo>
                    <a:pt x="444" y="2227"/>
                  </a:lnTo>
                  <a:lnTo>
                    <a:pt x="496" y="2295"/>
                  </a:lnTo>
                  <a:lnTo>
                    <a:pt x="552" y="2360"/>
                  </a:lnTo>
                  <a:lnTo>
                    <a:pt x="613" y="2420"/>
                  </a:lnTo>
                  <a:lnTo>
                    <a:pt x="677" y="2476"/>
                  </a:lnTo>
                  <a:lnTo>
                    <a:pt x="745" y="2528"/>
                  </a:lnTo>
                  <a:lnTo>
                    <a:pt x="816" y="2576"/>
                  </a:lnTo>
                  <a:lnTo>
                    <a:pt x="891" y="2618"/>
                  </a:lnTo>
                  <a:lnTo>
                    <a:pt x="969" y="2655"/>
                  </a:lnTo>
                  <a:lnTo>
                    <a:pt x="1049" y="2688"/>
                  </a:lnTo>
                  <a:lnTo>
                    <a:pt x="1132" y="2716"/>
                  </a:lnTo>
                  <a:lnTo>
                    <a:pt x="1217" y="2737"/>
                  </a:lnTo>
                  <a:lnTo>
                    <a:pt x="1305" y="2752"/>
                  </a:lnTo>
                  <a:lnTo>
                    <a:pt x="1394" y="2761"/>
                  </a:lnTo>
                  <a:lnTo>
                    <a:pt x="1485" y="2765"/>
                  </a:lnTo>
                  <a:lnTo>
                    <a:pt x="1576" y="2761"/>
                  </a:lnTo>
                  <a:lnTo>
                    <a:pt x="1666" y="2752"/>
                  </a:lnTo>
                  <a:lnTo>
                    <a:pt x="1753" y="2737"/>
                  </a:lnTo>
                  <a:lnTo>
                    <a:pt x="1839" y="2716"/>
                  </a:lnTo>
                  <a:lnTo>
                    <a:pt x="1922" y="2688"/>
                  </a:lnTo>
                  <a:lnTo>
                    <a:pt x="2002" y="2655"/>
                  </a:lnTo>
                  <a:lnTo>
                    <a:pt x="2079" y="2618"/>
                  </a:lnTo>
                  <a:lnTo>
                    <a:pt x="2155" y="2575"/>
                  </a:lnTo>
                  <a:lnTo>
                    <a:pt x="2226" y="2528"/>
                  </a:lnTo>
                  <a:lnTo>
                    <a:pt x="2294" y="2476"/>
                  </a:lnTo>
                  <a:lnTo>
                    <a:pt x="2357" y="2420"/>
                  </a:lnTo>
                  <a:lnTo>
                    <a:pt x="2418" y="2360"/>
                  </a:lnTo>
                  <a:lnTo>
                    <a:pt x="2474" y="2295"/>
                  </a:lnTo>
                  <a:lnTo>
                    <a:pt x="2526" y="2227"/>
                  </a:lnTo>
                  <a:lnTo>
                    <a:pt x="2573" y="2155"/>
                  </a:lnTo>
                  <a:lnTo>
                    <a:pt x="2616" y="2081"/>
                  </a:lnTo>
                  <a:lnTo>
                    <a:pt x="2654" y="2004"/>
                  </a:lnTo>
                  <a:lnTo>
                    <a:pt x="2686" y="1923"/>
                  </a:lnTo>
                  <a:lnTo>
                    <a:pt x="2713" y="1840"/>
                  </a:lnTo>
                  <a:lnTo>
                    <a:pt x="2734" y="1754"/>
                  </a:lnTo>
                  <a:lnTo>
                    <a:pt x="2750" y="1666"/>
                  </a:lnTo>
                  <a:lnTo>
                    <a:pt x="2760" y="1577"/>
                  </a:lnTo>
                  <a:lnTo>
                    <a:pt x="2763" y="1486"/>
                  </a:lnTo>
                  <a:lnTo>
                    <a:pt x="2760" y="1395"/>
                  </a:lnTo>
                  <a:lnTo>
                    <a:pt x="2750" y="1306"/>
                  </a:lnTo>
                  <a:lnTo>
                    <a:pt x="2734" y="1218"/>
                  </a:lnTo>
                  <a:lnTo>
                    <a:pt x="2713" y="1133"/>
                  </a:lnTo>
                  <a:lnTo>
                    <a:pt x="2686" y="1051"/>
                  </a:lnTo>
                  <a:lnTo>
                    <a:pt x="2654" y="970"/>
                  </a:lnTo>
                  <a:lnTo>
                    <a:pt x="2616" y="893"/>
                  </a:lnTo>
                  <a:lnTo>
                    <a:pt x="2573" y="817"/>
                  </a:lnTo>
                  <a:lnTo>
                    <a:pt x="2526" y="746"/>
                  </a:lnTo>
                  <a:lnTo>
                    <a:pt x="2474" y="679"/>
                  </a:lnTo>
                  <a:lnTo>
                    <a:pt x="2418" y="614"/>
                  </a:lnTo>
                  <a:lnTo>
                    <a:pt x="2357" y="553"/>
                  </a:lnTo>
                  <a:lnTo>
                    <a:pt x="2294" y="497"/>
                  </a:lnTo>
                  <a:lnTo>
                    <a:pt x="2226" y="445"/>
                  </a:lnTo>
                  <a:lnTo>
                    <a:pt x="2155" y="399"/>
                  </a:lnTo>
                  <a:lnTo>
                    <a:pt x="2079" y="355"/>
                  </a:lnTo>
                  <a:lnTo>
                    <a:pt x="2002" y="318"/>
                  </a:lnTo>
                  <a:lnTo>
                    <a:pt x="1922" y="285"/>
                  </a:lnTo>
                  <a:lnTo>
                    <a:pt x="1839" y="259"/>
                  </a:lnTo>
                  <a:lnTo>
                    <a:pt x="1753" y="237"/>
                  </a:lnTo>
                  <a:lnTo>
                    <a:pt x="1666" y="222"/>
                  </a:lnTo>
                  <a:lnTo>
                    <a:pt x="1576" y="212"/>
                  </a:lnTo>
                  <a:lnTo>
                    <a:pt x="1485" y="209"/>
                  </a:lnTo>
                  <a:close/>
                  <a:moveTo>
                    <a:pt x="1486" y="0"/>
                  </a:moveTo>
                  <a:lnTo>
                    <a:pt x="1583" y="3"/>
                  </a:lnTo>
                  <a:lnTo>
                    <a:pt x="1679" y="13"/>
                  </a:lnTo>
                  <a:lnTo>
                    <a:pt x="1773" y="28"/>
                  </a:lnTo>
                  <a:lnTo>
                    <a:pt x="1865" y="49"/>
                  </a:lnTo>
                  <a:lnTo>
                    <a:pt x="1955" y="75"/>
                  </a:lnTo>
                  <a:lnTo>
                    <a:pt x="2042" y="108"/>
                  </a:lnTo>
                  <a:lnTo>
                    <a:pt x="2127" y="145"/>
                  </a:lnTo>
                  <a:lnTo>
                    <a:pt x="2209" y="188"/>
                  </a:lnTo>
                  <a:lnTo>
                    <a:pt x="2287" y="235"/>
                  </a:lnTo>
                  <a:lnTo>
                    <a:pt x="2364" y="287"/>
                  </a:lnTo>
                  <a:lnTo>
                    <a:pt x="2436" y="344"/>
                  </a:lnTo>
                  <a:lnTo>
                    <a:pt x="2503" y="404"/>
                  </a:lnTo>
                  <a:lnTo>
                    <a:pt x="2568" y="469"/>
                  </a:lnTo>
                  <a:lnTo>
                    <a:pt x="2628" y="536"/>
                  </a:lnTo>
                  <a:lnTo>
                    <a:pt x="2685" y="609"/>
                  </a:lnTo>
                  <a:lnTo>
                    <a:pt x="2737" y="685"/>
                  </a:lnTo>
                  <a:lnTo>
                    <a:pt x="2784" y="763"/>
                  </a:lnTo>
                  <a:lnTo>
                    <a:pt x="2827" y="845"/>
                  </a:lnTo>
                  <a:lnTo>
                    <a:pt x="2864" y="930"/>
                  </a:lnTo>
                  <a:lnTo>
                    <a:pt x="2897" y="1017"/>
                  </a:lnTo>
                  <a:lnTo>
                    <a:pt x="2923" y="1107"/>
                  </a:lnTo>
                  <a:lnTo>
                    <a:pt x="2944" y="1199"/>
                  </a:lnTo>
                  <a:lnTo>
                    <a:pt x="2960" y="1293"/>
                  </a:lnTo>
                  <a:lnTo>
                    <a:pt x="2969" y="1389"/>
                  </a:lnTo>
                  <a:lnTo>
                    <a:pt x="2972" y="1486"/>
                  </a:lnTo>
                  <a:lnTo>
                    <a:pt x="2969" y="1587"/>
                  </a:lnTo>
                  <a:lnTo>
                    <a:pt x="2959" y="1687"/>
                  </a:lnTo>
                  <a:lnTo>
                    <a:pt x="2942" y="1783"/>
                  </a:lnTo>
                  <a:lnTo>
                    <a:pt x="2920" y="1878"/>
                  </a:lnTo>
                  <a:lnTo>
                    <a:pt x="2891" y="1971"/>
                  </a:lnTo>
                  <a:lnTo>
                    <a:pt x="2857" y="2060"/>
                  </a:lnTo>
                  <a:lnTo>
                    <a:pt x="2817" y="2147"/>
                  </a:lnTo>
                  <a:lnTo>
                    <a:pt x="2773" y="2230"/>
                  </a:lnTo>
                  <a:lnTo>
                    <a:pt x="2722" y="2311"/>
                  </a:lnTo>
                  <a:lnTo>
                    <a:pt x="2668" y="2388"/>
                  </a:lnTo>
                  <a:lnTo>
                    <a:pt x="2607" y="2461"/>
                  </a:lnTo>
                  <a:lnTo>
                    <a:pt x="3454" y="3308"/>
                  </a:lnTo>
                  <a:lnTo>
                    <a:pt x="3469" y="3327"/>
                  </a:lnTo>
                  <a:lnTo>
                    <a:pt x="3480" y="3349"/>
                  </a:lnTo>
                  <a:lnTo>
                    <a:pt x="3484" y="3371"/>
                  </a:lnTo>
                  <a:lnTo>
                    <a:pt x="3484" y="3393"/>
                  </a:lnTo>
                  <a:lnTo>
                    <a:pt x="3480" y="3415"/>
                  </a:lnTo>
                  <a:lnTo>
                    <a:pt x="3469" y="3437"/>
                  </a:lnTo>
                  <a:lnTo>
                    <a:pt x="3454" y="3456"/>
                  </a:lnTo>
                  <a:lnTo>
                    <a:pt x="3438" y="3470"/>
                  </a:lnTo>
                  <a:lnTo>
                    <a:pt x="3420" y="3479"/>
                  </a:lnTo>
                  <a:lnTo>
                    <a:pt x="3401" y="3484"/>
                  </a:lnTo>
                  <a:lnTo>
                    <a:pt x="3381" y="3486"/>
                  </a:lnTo>
                  <a:lnTo>
                    <a:pt x="3362" y="3484"/>
                  </a:lnTo>
                  <a:lnTo>
                    <a:pt x="3342" y="3478"/>
                  </a:lnTo>
                  <a:lnTo>
                    <a:pt x="3324" y="3468"/>
                  </a:lnTo>
                  <a:lnTo>
                    <a:pt x="3308" y="3456"/>
                  </a:lnTo>
                  <a:lnTo>
                    <a:pt x="2461" y="2608"/>
                  </a:lnTo>
                  <a:lnTo>
                    <a:pt x="2388" y="2668"/>
                  </a:lnTo>
                  <a:lnTo>
                    <a:pt x="2311" y="2723"/>
                  </a:lnTo>
                  <a:lnTo>
                    <a:pt x="2230" y="2773"/>
                  </a:lnTo>
                  <a:lnTo>
                    <a:pt x="2146" y="2819"/>
                  </a:lnTo>
                  <a:lnTo>
                    <a:pt x="2059" y="2858"/>
                  </a:lnTo>
                  <a:lnTo>
                    <a:pt x="1970" y="2892"/>
                  </a:lnTo>
                  <a:lnTo>
                    <a:pt x="1877" y="2920"/>
                  </a:lnTo>
                  <a:lnTo>
                    <a:pt x="1783" y="2944"/>
                  </a:lnTo>
                  <a:lnTo>
                    <a:pt x="1685" y="2960"/>
                  </a:lnTo>
                  <a:lnTo>
                    <a:pt x="1587" y="2969"/>
                  </a:lnTo>
                  <a:lnTo>
                    <a:pt x="1486" y="2973"/>
                  </a:lnTo>
                  <a:lnTo>
                    <a:pt x="1388" y="2970"/>
                  </a:lnTo>
                  <a:lnTo>
                    <a:pt x="1292" y="2961"/>
                  </a:lnTo>
                  <a:lnTo>
                    <a:pt x="1199" y="2945"/>
                  </a:lnTo>
                  <a:lnTo>
                    <a:pt x="1107" y="2924"/>
                  </a:lnTo>
                  <a:lnTo>
                    <a:pt x="1016" y="2897"/>
                  </a:lnTo>
                  <a:lnTo>
                    <a:pt x="930" y="2865"/>
                  </a:lnTo>
                  <a:lnTo>
                    <a:pt x="845" y="2827"/>
                  </a:lnTo>
                  <a:lnTo>
                    <a:pt x="763" y="2785"/>
                  </a:lnTo>
                  <a:lnTo>
                    <a:pt x="685" y="2738"/>
                  </a:lnTo>
                  <a:lnTo>
                    <a:pt x="608" y="2686"/>
                  </a:lnTo>
                  <a:lnTo>
                    <a:pt x="536" y="2629"/>
                  </a:lnTo>
                  <a:lnTo>
                    <a:pt x="468" y="2569"/>
                  </a:lnTo>
                  <a:lnTo>
                    <a:pt x="404" y="2504"/>
                  </a:lnTo>
                  <a:lnTo>
                    <a:pt x="343" y="2436"/>
                  </a:lnTo>
                  <a:lnTo>
                    <a:pt x="287" y="2364"/>
                  </a:lnTo>
                  <a:lnTo>
                    <a:pt x="235" y="2289"/>
                  </a:lnTo>
                  <a:lnTo>
                    <a:pt x="188" y="2209"/>
                  </a:lnTo>
                  <a:lnTo>
                    <a:pt x="145" y="2128"/>
                  </a:lnTo>
                  <a:lnTo>
                    <a:pt x="108" y="2043"/>
                  </a:lnTo>
                  <a:lnTo>
                    <a:pt x="75" y="1956"/>
                  </a:lnTo>
                  <a:lnTo>
                    <a:pt x="49" y="1866"/>
                  </a:lnTo>
                  <a:lnTo>
                    <a:pt x="28" y="1774"/>
                  </a:lnTo>
                  <a:lnTo>
                    <a:pt x="12" y="1680"/>
                  </a:lnTo>
                  <a:lnTo>
                    <a:pt x="3" y="1584"/>
                  </a:lnTo>
                  <a:lnTo>
                    <a:pt x="0" y="1486"/>
                  </a:lnTo>
                  <a:lnTo>
                    <a:pt x="3" y="1389"/>
                  </a:lnTo>
                  <a:lnTo>
                    <a:pt x="12" y="1293"/>
                  </a:lnTo>
                  <a:lnTo>
                    <a:pt x="28" y="1199"/>
                  </a:lnTo>
                  <a:lnTo>
                    <a:pt x="49" y="1107"/>
                  </a:lnTo>
                  <a:lnTo>
                    <a:pt x="75" y="1018"/>
                  </a:lnTo>
                  <a:lnTo>
                    <a:pt x="108" y="930"/>
                  </a:lnTo>
                  <a:lnTo>
                    <a:pt x="145" y="845"/>
                  </a:lnTo>
                  <a:lnTo>
                    <a:pt x="188" y="763"/>
                  </a:lnTo>
                  <a:lnTo>
                    <a:pt x="234" y="685"/>
                  </a:lnTo>
                  <a:lnTo>
                    <a:pt x="286" y="610"/>
                  </a:lnTo>
                  <a:lnTo>
                    <a:pt x="342" y="538"/>
                  </a:lnTo>
                  <a:lnTo>
                    <a:pt x="404" y="469"/>
                  </a:lnTo>
                  <a:lnTo>
                    <a:pt x="468" y="404"/>
                  </a:lnTo>
                  <a:lnTo>
                    <a:pt x="536" y="344"/>
                  </a:lnTo>
                  <a:lnTo>
                    <a:pt x="608" y="287"/>
                  </a:lnTo>
                  <a:lnTo>
                    <a:pt x="684" y="235"/>
                  </a:lnTo>
                  <a:lnTo>
                    <a:pt x="763" y="188"/>
                  </a:lnTo>
                  <a:lnTo>
                    <a:pt x="845" y="145"/>
                  </a:lnTo>
                  <a:lnTo>
                    <a:pt x="930" y="108"/>
                  </a:lnTo>
                  <a:lnTo>
                    <a:pt x="1016" y="75"/>
                  </a:lnTo>
                  <a:lnTo>
                    <a:pt x="1107" y="49"/>
                  </a:lnTo>
                  <a:lnTo>
                    <a:pt x="1199" y="28"/>
                  </a:lnTo>
                  <a:lnTo>
                    <a:pt x="1292" y="13"/>
                  </a:lnTo>
                  <a:lnTo>
                    <a:pt x="1388" y="3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22" name="Freeform 206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7209651" y="4836066"/>
              <a:ext cx="509658" cy="457038"/>
            </a:xfrm>
            <a:custGeom>
              <a:avLst/>
              <a:gdLst>
                <a:gd name="T0" fmla="*/ 194 w 3394"/>
                <a:gd name="T1" fmla="*/ 2074 h 3044"/>
                <a:gd name="T2" fmla="*/ 235 w 3394"/>
                <a:gd name="T3" fmla="*/ 2172 h 3044"/>
                <a:gd name="T4" fmla="*/ 314 w 3394"/>
                <a:gd name="T5" fmla="*/ 2239 h 3044"/>
                <a:gd name="T6" fmla="*/ 418 w 3394"/>
                <a:gd name="T7" fmla="*/ 2265 h 3044"/>
                <a:gd name="T8" fmla="*/ 3048 w 3394"/>
                <a:gd name="T9" fmla="*/ 2254 h 3044"/>
                <a:gd name="T10" fmla="*/ 3136 w 3394"/>
                <a:gd name="T11" fmla="*/ 2198 h 3044"/>
                <a:gd name="T12" fmla="*/ 3192 w 3394"/>
                <a:gd name="T13" fmla="*/ 2109 h 3044"/>
                <a:gd name="T14" fmla="*/ 3203 w 3394"/>
                <a:gd name="T15" fmla="*/ 1961 h 3044"/>
                <a:gd name="T16" fmla="*/ 381 w 3394"/>
                <a:gd name="T17" fmla="*/ 194 h 3044"/>
                <a:gd name="T18" fmla="*/ 283 w 3394"/>
                <a:gd name="T19" fmla="*/ 235 h 3044"/>
                <a:gd name="T20" fmla="*/ 215 w 3394"/>
                <a:gd name="T21" fmla="*/ 314 h 3044"/>
                <a:gd name="T22" fmla="*/ 191 w 3394"/>
                <a:gd name="T23" fmla="*/ 419 h 3044"/>
                <a:gd name="T24" fmla="*/ 3204 w 3394"/>
                <a:gd name="T25" fmla="*/ 419 h 3044"/>
                <a:gd name="T26" fmla="*/ 3178 w 3394"/>
                <a:gd name="T27" fmla="*/ 314 h 3044"/>
                <a:gd name="T28" fmla="*/ 3110 w 3394"/>
                <a:gd name="T29" fmla="*/ 235 h 3044"/>
                <a:gd name="T30" fmla="*/ 3013 w 3394"/>
                <a:gd name="T31" fmla="*/ 194 h 3044"/>
                <a:gd name="T32" fmla="*/ 418 w 3394"/>
                <a:gd name="T33" fmla="*/ 0 h 3044"/>
                <a:gd name="T34" fmla="*/ 3079 w 3394"/>
                <a:gd name="T35" fmla="*/ 14 h 3044"/>
                <a:gd name="T36" fmla="*/ 3215 w 3394"/>
                <a:gd name="T37" fmla="*/ 75 h 3044"/>
                <a:gd name="T38" fmla="*/ 3319 w 3394"/>
                <a:gd name="T39" fmla="*/ 179 h 3044"/>
                <a:gd name="T40" fmla="*/ 3380 w 3394"/>
                <a:gd name="T41" fmla="*/ 316 h 3044"/>
                <a:gd name="T42" fmla="*/ 3394 w 3394"/>
                <a:gd name="T43" fmla="*/ 2037 h 3044"/>
                <a:gd name="T44" fmla="*/ 3365 w 3394"/>
                <a:gd name="T45" fmla="*/ 2188 h 3044"/>
                <a:gd name="T46" fmla="*/ 3288 w 3394"/>
                <a:gd name="T47" fmla="*/ 2314 h 3044"/>
                <a:gd name="T48" fmla="*/ 3171 w 3394"/>
                <a:gd name="T49" fmla="*/ 2406 h 3044"/>
                <a:gd name="T50" fmla="*/ 3027 w 3394"/>
                <a:gd name="T51" fmla="*/ 2451 h 3044"/>
                <a:gd name="T52" fmla="*/ 1792 w 3394"/>
                <a:gd name="T53" fmla="*/ 2853 h 3044"/>
                <a:gd name="T54" fmla="*/ 2423 w 3394"/>
                <a:gd name="T55" fmla="*/ 2864 h 3044"/>
                <a:gd name="T56" fmla="*/ 2468 w 3394"/>
                <a:gd name="T57" fmla="*/ 2907 h 3044"/>
                <a:gd name="T58" fmla="*/ 2475 w 3394"/>
                <a:gd name="T59" fmla="*/ 2971 h 3044"/>
                <a:gd name="T60" fmla="*/ 2442 w 3394"/>
                <a:gd name="T61" fmla="*/ 3023 h 3044"/>
                <a:gd name="T62" fmla="*/ 2382 w 3394"/>
                <a:gd name="T63" fmla="*/ 3044 h 3044"/>
                <a:gd name="T64" fmla="*/ 970 w 3394"/>
                <a:gd name="T65" fmla="*/ 3034 h 3044"/>
                <a:gd name="T66" fmla="*/ 926 w 3394"/>
                <a:gd name="T67" fmla="*/ 2990 h 3044"/>
                <a:gd name="T68" fmla="*/ 919 w 3394"/>
                <a:gd name="T69" fmla="*/ 2926 h 3044"/>
                <a:gd name="T70" fmla="*/ 952 w 3394"/>
                <a:gd name="T71" fmla="*/ 2875 h 3044"/>
                <a:gd name="T72" fmla="*/ 1012 w 3394"/>
                <a:gd name="T73" fmla="*/ 2853 h 3044"/>
                <a:gd name="T74" fmla="*/ 418 w 3394"/>
                <a:gd name="T75" fmla="*/ 2455 h 3044"/>
                <a:gd name="T76" fmla="*/ 267 w 3394"/>
                <a:gd name="T77" fmla="*/ 2427 h 3044"/>
                <a:gd name="T78" fmla="*/ 140 w 3394"/>
                <a:gd name="T79" fmla="*/ 2349 h 3044"/>
                <a:gd name="T80" fmla="*/ 49 w 3394"/>
                <a:gd name="T81" fmla="*/ 2233 h 3044"/>
                <a:gd name="T82" fmla="*/ 3 w 3394"/>
                <a:gd name="T83" fmla="*/ 2089 h 3044"/>
                <a:gd name="T84" fmla="*/ 3 w 3394"/>
                <a:gd name="T85" fmla="*/ 366 h 3044"/>
                <a:gd name="T86" fmla="*/ 49 w 3394"/>
                <a:gd name="T87" fmla="*/ 222 h 3044"/>
                <a:gd name="T88" fmla="*/ 141 w 3394"/>
                <a:gd name="T89" fmla="*/ 106 h 3044"/>
                <a:gd name="T90" fmla="*/ 268 w 3394"/>
                <a:gd name="T91" fmla="*/ 29 h 3044"/>
                <a:gd name="T92" fmla="*/ 418 w 3394"/>
                <a:gd name="T93" fmla="*/ 0 h 3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94" h="3044">
                  <a:moveTo>
                    <a:pt x="191" y="1961"/>
                  </a:moveTo>
                  <a:lnTo>
                    <a:pt x="191" y="2037"/>
                  </a:lnTo>
                  <a:lnTo>
                    <a:pt x="194" y="2074"/>
                  </a:lnTo>
                  <a:lnTo>
                    <a:pt x="202" y="2109"/>
                  </a:lnTo>
                  <a:lnTo>
                    <a:pt x="216" y="2142"/>
                  </a:lnTo>
                  <a:lnTo>
                    <a:pt x="235" y="2172"/>
                  </a:lnTo>
                  <a:lnTo>
                    <a:pt x="258" y="2198"/>
                  </a:lnTo>
                  <a:lnTo>
                    <a:pt x="284" y="2221"/>
                  </a:lnTo>
                  <a:lnTo>
                    <a:pt x="314" y="2239"/>
                  </a:lnTo>
                  <a:lnTo>
                    <a:pt x="346" y="2254"/>
                  </a:lnTo>
                  <a:lnTo>
                    <a:pt x="381" y="2262"/>
                  </a:lnTo>
                  <a:lnTo>
                    <a:pt x="418" y="2265"/>
                  </a:lnTo>
                  <a:lnTo>
                    <a:pt x="2976" y="2265"/>
                  </a:lnTo>
                  <a:lnTo>
                    <a:pt x="3013" y="2262"/>
                  </a:lnTo>
                  <a:lnTo>
                    <a:pt x="3048" y="2254"/>
                  </a:lnTo>
                  <a:lnTo>
                    <a:pt x="3080" y="2239"/>
                  </a:lnTo>
                  <a:lnTo>
                    <a:pt x="3109" y="2221"/>
                  </a:lnTo>
                  <a:lnTo>
                    <a:pt x="3136" y="2198"/>
                  </a:lnTo>
                  <a:lnTo>
                    <a:pt x="3159" y="2172"/>
                  </a:lnTo>
                  <a:lnTo>
                    <a:pt x="3177" y="2142"/>
                  </a:lnTo>
                  <a:lnTo>
                    <a:pt x="3192" y="2109"/>
                  </a:lnTo>
                  <a:lnTo>
                    <a:pt x="3200" y="2074"/>
                  </a:lnTo>
                  <a:lnTo>
                    <a:pt x="3203" y="2037"/>
                  </a:lnTo>
                  <a:lnTo>
                    <a:pt x="3203" y="1961"/>
                  </a:lnTo>
                  <a:lnTo>
                    <a:pt x="191" y="1961"/>
                  </a:lnTo>
                  <a:close/>
                  <a:moveTo>
                    <a:pt x="418" y="190"/>
                  </a:moveTo>
                  <a:lnTo>
                    <a:pt x="381" y="194"/>
                  </a:lnTo>
                  <a:lnTo>
                    <a:pt x="346" y="202"/>
                  </a:lnTo>
                  <a:lnTo>
                    <a:pt x="313" y="216"/>
                  </a:lnTo>
                  <a:lnTo>
                    <a:pt x="283" y="235"/>
                  </a:lnTo>
                  <a:lnTo>
                    <a:pt x="258" y="257"/>
                  </a:lnTo>
                  <a:lnTo>
                    <a:pt x="234" y="284"/>
                  </a:lnTo>
                  <a:lnTo>
                    <a:pt x="215" y="314"/>
                  </a:lnTo>
                  <a:lnTo>
                    <a:pt x="202" y="347"/>
                  </a:lnTo>
                  <a:lnTo>
                    <a:pt x="194" y="382"/>
                  </a:lnTo>
                  <a:lnTo>
                    <a:pt x="191" y="419"/>
                  </a:lnTo>
                  <a:lnTo>
                    <a:pt x="191" y="1771"/>
                  </a:lnTo>
                  <a:lnTo>
                    <a:pt x="3204" y="1771"/>
                  </a:lnTo>
                  <a:lnTo>
                    <a:pt x="3204" y="419"/>
                  </a:lnTo>
                  <a:lnTo>
                    <a:pt x="3201" y="382"/>
                  </a:lnTo>
                  <a:lnTo>
                    <a:pt x="3193" y="347"/>
                  </a:lnTo>
                  <a:lnTo>
                    <a:pt x="3178" y="314"/>
                  </a:lnTo>
                  <a:lnTo>
                    <a:pt x="3160" y="284"/>
                  </a:lnTo>
                  <a:lnTo>
                    <a:pt x="3137" y="257"/>
                  </a:lnTo>
                  <a:lnTo>
                    <a:pt x="3110" y="235"/>
                  </a:lnTo>
                  <a:lnTo>
                    <a:pt x="3081" y="216"/>
                  </a:lnTo>
                  <a:lnTo>
                    <a:pt x="3048" y="202"/>
                  </a:lnTo>
                  <a:lnTo>
                    <a:pt x="3013" y="194"/>
                  </a:lnTo>
                  <a:lnTo>
                    <a:pt x="2976" y="190"/>
                  </a:lnTo>
                  <a:lnTo>
                    <a:pt x="418" y="190"/>
                  </a:lnTo>
                  <a:close/>
                  <a:moveTo>
                    <a:pt x="418" y="0"/>
                  </a:moveTo>
                  <a:lnTo>
                    <a:pt x="2976" y="0"/>
                  </a:lnTo>
                  <a:lnTo>
                    <a:pt x="3028" y="3"/>
                  </a:lnTo>
                  <a:lnTo>
                    <a:pt x="3079" y="14"/>
                  </a:lnTo>
                  <a:lnTo>
                    <a:pt x="3126" y="29"/>
                  </a:lnTo>
                  <a:lnTo>
                    <a:pt x="3172" y="50"/>
                  </a:lnTo>
                  <a:lnTo>
                    <a:pt x="3215" y="75"/>
                  </a:lnTo>
                  <a:lnTo>
                    <a:pt x="3253" y="106"/>
                  </a:lnTo>
                  <a:lnTo>
                    <a:pt x="3288" y="141"/>
                  </a:lnTo>
                  <a:lnTo>
                    <a:pt x="3319" y="179"/>
                  </a:lnTo>
                  <a:lnTo>
                    <a:pt x="3344" y="222"/>
                  </a:lnTo>
                  <a:lnTo>
                    <a:pt x="3366" y="268"/>
                  </a:lnTo>
                  <a:lnTo>
                    <a:pt x="3380" y="316"/>
                  </a:lnTo>
                  <a:lnTo>
                    <a:pt x="3391" y="366"/>
                  </a:lnTo>
                  <a:lnTo>
                    <a:pt x="3394" y="419"/>
                  </a:lnTo>
                  <a:lnTo>
                    <a:pt x="3394" y="2037"/>
                  </a:lnTo>
                  <a:lnTo>
                    <a:pt x="3391" y="2089"/>
                  </a:lnTo>
                  <a:lnTo>
                    <a:pt x="3380" y="2140"/>
                  </a:lnTo>
                  <a:lnTo>
                    <a:pt x="3365" y="2188"/>
                  </a:lnTo>
                  <a:lnTo>
                    <a:pt x="3344" y="2233"/>
                  </a:lnTo>
                  <a:lnTo>
                    <a:pt x="3319" y="2275"/>
                  </a:lnTo>
                  <a:lnTo>
                    <a:pt x="3288" y="2314"/>
                  </a:lnTo>
                  <a:lnTo>
                    <a:pt x="3253" y="2349"/>
                  </a:lnTo>
                  <a:lnTo>
                    <a:pt x="3214" y="2380"/>
                  </a:lnTo>
                  <a:lnTo>
                    <a:pt x="3171" y="2406"/>
                  </a:lnTo>
                  <a:lnTo>
                    <a:pt x="3126" y="2427"/>
                  </a:lnTo>
                  <a:lnTo>
                    <a:pt x="3078" y="2442"/>
                  </a:lnTo>
                  <a:lnTo>
                    <a:pt x="3027" y="2451"/>
                  </a:lnTo>
                  <a:lnTo>
                    <a:pt x="2976" y="2455"/>
                  </a:lnTo>
                  <a:lnTo>
                    <a:pt x="1792" y="2455"/>
                  </a:lnTo>
                  <a:lnTo>
                    <a:pt x="1792" y="2853"/>
                  </a:lnTo>
                  <a:lnTo>
                    <a:pt x="2382" y="2853"/>
                  </a:lnTo>
                  <a:lnTo>
                    <a:pt x="2404" y="2857"/>
                  </a:lnTo>
                  <a:lnTo>
                    <a:pt x="2423" y="2864"/>
                  </a:lnTo>
                  <a:lnTo>
                    <a:pt x="2442" y="2875"/>
                  </a:lnTo>
                  <a:lnTo>
                    <a:pt x="2456" y="2889"/>
                  </a:lnTo>
                  <a:lnTo>
                    <a:pt x="2468" y="2907"/>
                  </a:lnTo>
                  <a:lnTo>
                    <a:pt x="2475" y="2926"/>
                  </a:lnTo>
                  <a:lnTo>
                    <a:pt x="2477" y="2949"/>
                  </a:lnTo>
                  <a:lnTo>
                    <a:pt x="2475" y="2971"/>
                  </a:lnTo>
                  <a:lnTo>
                    <a:pt x="2468" y="2990"/>
                  </a:lnTo>
                  <a:lnTo>
                    <a:pt x="2456" y="3009"/>
                  </a:lnTo>
                  <a:lnTo>
                    <a:pt x="2442" y="3023"/>
                  </a:lnTo>
                  <a:lnTo>
                    <a:pt x="2423" y="3034"/>
                  </a:lnTo>
                  <a:lnTo>
                    <a:pt x="2404" y="3042"/>
                  </a:lnTo>
                  <a:lnTo>
                    <a:pt x="2382" y="3044"/>
                  </a:lnTo>
                  <a:lnTo>
                    <a:pt x="1012" y="3044"/>
                  </a:lnTo>
                  <a:lnTo>
                    <a:pt x="990" y="3042"/>
                  </a:lnTo>
                  <a:lnTo>
                    <a:pt x="970" y="3034"/>
                  </a:lnTo>
                  <a:lnTo>
                    <a:pt x="952" y="3023"/>
                  </a:lnTo>
                  <a:lnTo>
                    <a:pt x="938" y="3009"/>
                  </a:lnTo>
                  <a:lnTo>
                    <a:pt x="926" y="2990"/>
                  </a:lnTo>
                  <a:lnTo>
                    <a:pt x="919" y="2971"/>
                  </a:lnTo>
                  <a:lnTo>
                    <a:pt x="917" y="2949"/>
                  </a:lnTo>
                  <a:lnTo>
                    <a:pt x="919" y="2926"/>
                  </a:lnTo>
                  <a:lnTo>
                    <a:pt x="926" y="2907"/>
                  </a:lnTo>
                  <a:lnTo>
                    <a:pt x="938" y="2889"/>
                  </a:lnTo>
                  <a:lnTo>
                    <a:pt x="952" y="2875"/>
                  </a:lnTo>
                  <a:lnTo>
                    <a:pt x="970" y="2864"/>
                  </a:lnTo>
                  <a:lnTo>
                    <a:pt x="990" y="2857"/>
                  </a:lnTo>
                  <a:lnTo>
                    <a:pt x="1012" y="2853"/>
                  </a:lnTo>
                  <a:lnTo>
                    <a:pt x="1602" y="2853"/>
                  </a:lnTo>
                  <a:lnTo>
                    <a:pt x="1602" y="2455"/>
                  </a:lnTo>
                  <a:lnTo>
                    <a:pt x="418" y="2455"/>
                  </a:lnTo>
                  <a:lnTo>
                    <a:pt x="366" y="2451"/>
                  </a:lnTo>
                  <a:lnTo>
                    <a:pt x="315" y="2442"/>
                  </a:lnTo>
                  <a:lnTo>
                    <a:pt x="267" y="2427"/>
                  </a:lnTo>
                  <a:lnTo>
                    <a:pt x="222" y="2406"/>
                  </a:lnTo>
                  <a:lnTo>
                    <a:pt x="179" y="2380"/>
                  </a:lnTo>
                  <a:lnTo>
                    <a:pt x="140" y="2349"/>
                  </a:lnTo>
                  <a:lnTo>
                    <a:pt x="106" y="2314"/>
                  </a:lnTo>
                  <a:lnTo>
                    <a:pt x="75" y="2275"/>
                  </a:lnTo>
                  <a:lnTo>
                    <a:pt x="49" y="2233"/>
                  </a:lnTo>
                  <a:lnTo>
                    <a:pt x="28" y="2188"/>
                  </a:lnTo>
                  <a:lnTo>
                    <a:pt x="12" y="2140"/>
                  </a:lnTo>
                  <a:lnTo>
                    <a:pt x="3" y="2089"/>
                  </a:lnTo>
                  <a:lnTo>
                    <a:pt x="0" y="2037"/>
                  </a:lnTo>
                  <a:lnTo>
                    <a:pt x="0" y="419"/>
                  </a:lnTo>
                  <a:lnTo>
                    <a:pt x="3" y="366"/>
                  </a:lnTo>
                  <a:lnTo>
                    <a:pt x="12" y="316"/>
                  </a:lnTo>
                  <a:lnTo>
                    <a:pt x="28" y="268"/>
                  </a:lnTo>
                  <a:lnTo>
                    <a:pt x="49" y="222"/>
                  </a:lnTo>
                  <a:lnTo>
                    <a:pt x="75" y="179"/>
                  </a:lnTo>
                  <a:lnTo>
                    <a:pt x="106" y="141"/>
                  </a:lnTo>
                  <a:lnTo>
                    <a:pt x="141" y="106"/>
                  </a:lnTo>
                  <a:lnTo>
                    <a:pt x="179" y="75"/>
                  </a:lnTo>
                  <a:lnTo>
                    <a:pt x="223" y="50"/>
                  </a:lnTo>
                  <a:lnTo>
                    <a:pt x="268" y="29"/>
                  </a:lnTo>
                  <a:lnTo>
                    <a:pt x="315" y="14"/>
                  </a:lnTo>
                  <a:lnTo>
                    <a:pt x="366" y="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4"/>
              </p:custDataLst>
            </p:nvPr>
          </p:nvSpPr>
          <p:spPr>
            <a:xfrm>
              <a:off x="8248688" y="1197564"/>
              <a:ext cx="3519128" cy="2018872"/>
            </a:xfrm>
            <a:prstGeom prst="rect">
              <a:avLst/>
            </a:prstGeom>
          </p:spPr>
          <p:txBody>
            <a:bodyPr vert="horz"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复杂场景：</a:t>
              </a:r>
              <a:endPara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对于高度混淆或动态生成清单文件的应用，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MANISCOPE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可能面临挑战。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15"/>
              </p:custDataLst>
            </p:nvPr>
          </p:nvSpPr>
          <p:spPr>
            <a:xfrm>
              <a:off x="469214" y="1071988"/>
              <a:ext cx="3765109" cy="2089696"/>
            </a:xfrm>
            <a:prstGeom prst="rect">
              <a:avLst/>
            </a:prstGeom>
          </p:spPr>
          <p:txBody>
            <a:bodyPr vert="horz"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运行时行为：</a:t>
              </a:r>
              <a:endPara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清单配置的安全影响有时依赖应用的具体行为或与其他应用的交互。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静态分析可能无法完全捕捉这些动态行为。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16"/>
              </p:custDataLst>
            </p:nvPr>
          </p:nvSpPr>
          <p:spPr>
            <a:xfrm>
              <a:off x="296954" y="4835696"/>
              <a:ext cx="4075061" cy="1791168"/>
            </a:xfrm>
            <a:prstGeom prst="rect">
              <a:avLst/>
            </a:prstGeom>
          </p:spPr>
          <p:txBody>
            <a:bodyPr vert="horz"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文档依赖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MANISCOPE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的有效性高度依赖于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Android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官方文档的完整性和准确性。如果文档有遗漏或歧义，会影响检测效果。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630160" y="4598035"/>
            <a:ext cx="3844290" cy="148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4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误报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漏报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尽管作者有在努力降低，但任何自动化分析工具都可能存在误报或漏报。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54806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减少</a:t>
            </a:r>
            <a:r>
              <a:rPr lang="en-US" altLang="zh-CN" sz="2400" spc="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Manifest</a:t>
            </a:r>
            <a:r>
              <a:rPr lang="zh-CN" altLang="en-US" sz="2400" spc="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出错的方式</a:t>
            </a:r>
            <a:endParaRPr lang="zh-CN" altLang="en-US" sz="2400" spc="6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02</a:t>
            </a:r>
            <a:endParaRPr lang="en-US" altLang="zh-CN" sz="32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741045" y="1403350"/>
            <a:ext cx="10953115" cy="5036820"/>
            <a:chOff x="759731" y="1827159"/>
            <a:chExt cx="10456833" cy="4855893"/>
          </a:xfrm>
        </p:grpSpPr>
        <p:grpSp>
          <p:nvGrpSpPr>
            <p:cNvPr id="8" name="Group 58"/>
            <p:cNvGrpSpPr/>
            <p:nvPr/>
          </p:nvGrpSpPr>
          <p:grpSpPr>
            <a:xfrm>
              <a:off x="1150848" y="2618448"/>
              <a:ext cx="2539334" cy="1370578"/>
              <a:chOff x="1008660" y="2173025"/>
              <a:chExt cx="2941215" cy="1587488"/>
            </a:xfrm>
            <a:solidFill>
              <a:schemeClr val="accent1"/>
            </a:solidFill>
          </p:grpSpPr>
          <p:sp>
            <p:nvSpPr>
              <p:cNvPr id="38" name="Freeform 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1008660" y="2173025"/>
                <a:ext cx="2941215" cy="1432931"/>
              </a:xfrm>
              <a:custGeom>
                <a:avLst/>
                <a:gdLst>
                  <a:gd name="T0" fmla="*/ 116 w 4473"/>
                  <a:gd name="T1" fmla="*/ 2186 h 2186"/>
                  <a:gd name="T2" fmla="*/ 737 w 4473"/>
                  <a:gd name="T3" fmla="*/ 737 h 2186"/>
                  <a:gd name="T4" fmla="*/ 2237 w 4473"/>
                  <a:gd name="T5" fmla="*/ 116 h 2186"/>
                  <a:gd name="T6" fmla="*/ 3737 w 4473"/>
                  <a:gd name="T7" fmla="*/ 737 h 2186"/>
                  <a:gd name="T8" fmla="*/ 4357 w 4473"/>
                  <a:gd name="T9" fmla="*/ 2186 h 2186"/>
                  <a:gd name="T10" fmla="*/ 4473 w 4473"/>
                  <a:gd name="T11" fmla="*/ 2186 h 2186"/>
                  <a:gd name="T12" fmla="*/ 3819 w 4473"/>
                  <a:gd name="T13" fmla="*/ 656 h 2186"/>
                  <a:gd name="T14" fmla="*/ 2237 w 4473"/>
                  <a:gd name="T15" fmla="*/ 0 h 2186"/>
                  <a:gd name="T16" fmla="*/ 655 w 4473"/>
                  <a:gd name="T17" fmla="*/ 656 h 2186"/>
                  <a:gd name="T18" fmla="*/ 0 w 4473"/>
                  <a:gd name="T19" fmla="*/ 2186 h 2186"/>
                  <a:gd name="T20" fmla="*/ 116 w 4473"/>
                  <a:gd name="T21" fmla="*/ 2186 h 2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73" h="2186">
                    <a:moveTo>
                      <a:pt x="116" y="2186"/>
                    </a:moveTo>
                    <a:cubicBezTo>
                      <a:pt x="129" y="1639"/>
                      <a:pt x="348" y="1126"/>
                      <a:pt x="737" y="737"/>
                    </a:cubicBezTo>
                    <a:cubicBezTo>
                      <a:pt x="1137" y="337"/>
                      <a:pt x="1670" y="116"/>
                      <a:pt x="2237" y="116"/>
                    </a:cubicBezTo>
                    <a:cubicBezTo>
                      <a:pt x="2803" y="116"/>
                      <a:pt x="3336" y="337"/>
                      <a:pt x="3737" y="737"/>
                    </a:cubicBezTo>
                    <a:cubicBezTo>
                      <a:pt x="4125" y="1126"/>
                      <a:pt x="4345" y="1639"/>
                      <a:pt x="4357" y="2186"/>
                    </a:cubicBezTo>
                    <a:cubicBezTo>
                      <a:pt x="4473" y="2186"/>
                      <a:pt x="4473" y="2186"/>
                      <a:pt x="4473" y="2186"/>
                    </a:cubicBezTo>
                    <a:cubicBezTo>
                      <a:pt x="4460" y="1608"/>
                      <a:pt x="4229" y="1066"/>
                      <a:pt x="3819" y="656"/>
                    </a:cubicBezTo>
                    <a:cubicBezTo>
                      <a:pt x="3396" y="233"/>
                      <a:pt x="2834" y="0"/>
                      <a:pt x="2237" y="0"/>
                    </a:cubicBezTo>
                    <a:cubicBezTo>
                      <a:pt x="1639" y="0"/>
                      <a:pt x="1077" y="233"/>
                      <a:pt x="655" y="656"/>
                    </a:cubicBezTo>
                    <a:cubicBezTo>
                      <a:pt x="245" y="1066"/>
                      <a:pt x="13" y="1608"/>
                      <a:pt x="0" y="2186"/>
                    </a:cubicBezTo>
                    <a:lnTo>
                      <a:pt x="116" y="21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39" name="Freeform 6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165140" y="2330274"/>
                <a:ext cx="2628639" cy="1199171"/>
              </a:xfrm>
              <a:custGeom>
                <a:avLst/>
                <a:gdLst>
                  <a:gd name="T0" fmla="*/ 3390 w 6837"/>
                  <a:gd name="T1" fmla="*/ 0 h 3119"/>
                  <a:gd name="T2" fmla="*/ 6406 w 6837"/>
                  <a:gd name="T3" fmla="*/ 1736 h 3119"/>
                  <a:gd name="T4" fmla="*/ 5878 w 6837"/>
                  <a:gd name="T5" fmla="*/ 2039 h 3119"/>
                  <a:gd name="T6" fmla="*/ 5112 w 6837"/>
                  <a:gd name="T7" fmla="*/ 445 h 3119"/>
                  <a:gd name="T8" fmla="*/ 5160 w 6837"/>
                  <a:gd name="T9" fmla="*/ 472 h 3119"/>
                  <a:gd name="T10" fmla="*/ 431 w 6837"/>
                  <a:gd name="T11" fmla="*/ 1736 h 3119"/>
                  <a:gd name="T12" fmla="*/ 2030 w 6837"/>
                  <a:gd name="T13" fmla="*/ 972 h 3119"/>
                  <a:gd name="T14" fmla="*/ 1982 w 6837"/>
                  <a:gd name="T15" fmla="*/ 999 h 3119"/>
                  <a:gd name="T16" fmla="*/ 3087 w 6837"/>
                  <a:gd name="T17" fmla="*/ 15 h 3119"/>
                  <a:gd name="T18" fmla="*/ 3111 w 6837"/>
                  <a:gd name="T19" fmla="*/ 247 h 3119"/>
                  <a:gd name="T20" fmla="*/ 2676 w 6837"/>
                  <a:gd name="T21" fmla="*/ 80 h 3119"/>
                  <a:gd name="T22" fmla="*/ 2456 w 6837"/>
                  <a:gd name="T23" fmla="*/ 380 h 3119"/>
                  <a:gd name="T24" fmla="*/ 2403 w 6837"/>
                  <a:gd name="T25" fmla="*/ 397 h 3119"/>
                  <a:gd name="T26" fmla="*/ 2047 w 6837"/>
                  <a:gd name="T27" fmla="*/ 285 h 3119"/>
                  <a:gd name="T28" fmla="*/ 2141 w 6837"/>
                  <a:gd name="T29" fmla="*/ 498 h 3119"/>
                  <a:gd name="T30" fmla="*/ 3725 w 6837"/>
                  <a:gd name="T31" fmla="*/ 247 h 3119"/>
                  <a:gd name="T32" fmla="*/ 4159 w 6837"/>
                  <a:gd name="T33" fmla="*/ 80 h 3119"/>
                  <a:gd name="T34" fmla="*/ 4111 w 6837"/>
                  <a:gd name="T35" fmla="*/ 309 h 3119"/>
                  <a:gd name="T36" fmla="*/ 4453 w 6837"/>
                  <a:gd name="T37" fmla="*/ 159 h 3119"/>
                  <a:gd name="T38" fmla="*/ 4506 w 6837"/>
                  <a:gd name="T39" fmla="*/ 176 h 3119"/>
                  <a:gd name="T40" fmla="*/ 4694 w 6837"/>
                  <a:gd name="T41" fmla="*/ 498 h 3119"/>
                  <a:gd name="T42" fmla="*/ 6837 w 6837"/>
                  <a:gd name="T43" fmla="*/ 3093 h 3119"/>
                  <a:gd name="T44" fmla="*/ 6605 w 6837"/>
                  <a:gd name="T45" fmla="*/ 3119 h 3119"/>
                  <a:gd name="T46" fmla="*/ 6772 w 6837"/>
                  <a:gd name="T47" fmla="*/ 2686 h 3119"/>
                  <a:gd name="T48" fmla="*/ 6782 w 6837"/>
                  <a:gd name="T49" fmla="*/ 2740 h 3119"/>
                  <a:gd name="T50" fmla="*/ 6454 w 6837"/>
                  <a:gd name="T51" fmla="*/ 2411 h 3119"/>
                  <a:gd name="T52" fmla="*/ 6567 w 6837"/>
                  <a:gd name="T53" fmla="*/ 2056 h 3119"/>
                  <a:gd name="T54" fmla="*/ 6353 w 6837"/>
                  <a:gd name="T55" fmla="*/ 2152 h 3119"/>
                  <a:gd name="T56" fmla="*/ 1450 w 6837"/>
                  <a:gd name="T57" fmla="*/ 619 h 3119"/>
                  <a:gd name="T58" fmla="*/ 1585 w 6837"/>
                  <a:gd name="T59" fmla="*/ 808 h 3119"/>
                  <a:gd name="T60" fmla="*/ 1125 w 6837"/>
                  <a:gd name="T61" fmla="*/ 877 h 3119"/>
                  <a:gd name="T62" fmla="*/ 1079 w 6837"/>
                  <a:gd name="T63" fmla="*/ 1245 h 3119"/>
                  <a:gd name="T64" fmla="*/ 1041 w 6837"/>
                  <a:gd name="T65" fmla="*/ 1286 h 3119"/>
                  <a:gd name="T66" fmla="*/ 677 w 6837"/>
                  <a:gd name="T67" fmla="*/ 1362 h 3119"/>
                  <a:gd name="T68" fmla="*/ 864 w 6837"/>
                  <a:gd name="T69" fmla="*/ 1501 h 3119"/>
                  <a:gd name="T70" fmla="*/ 6009 w 6837"/>
                  <a:gd name="T71" fmla="*/ 1552 h 3119"/>
                  <a:gd name="T72" fmla="*/ 6011 w 6837"/>
                  <a:gd name="T73" fmla="*/ 1178 h 3119"/>
                  <a:gd name="T74" fmla="*/ 5835 w 6837"/>
                  <a:gd name="T75" fmla="*/ 1333 h 3119"/>
                  <a:gd name="T76" fmla="*/ 5720 w 6837"/>
                  <a:gd name="T77" fmla="*/ 883 h 3119"/>
                  <a:gd name="T78" fmla="*/ 5762 w 6837"/>
                  <a:gd name="T79" fmla="*/ 921 h 3119"/>
                  <a:gd name="T80" fmla="*/ 5301 w 6837"/>
                  <a:gd name="T81" fmla="*/ 844 h 3119"/>
                  <a:gd name="T82" fmla="*/ 238 w 6837"/>
                  <a:gd name="T83" fmla="*/ 3062 h 3119"/>
                  <a:gd name="T84" fmla="*/ 233 w 6837"/>
                  <a:gd name="T85" fmla="*/ 3119 h 3119"/>
                  <a:gd name="T86" fmla="*/ 65 w 6837"/>
                  <a:gd name="T87" fmla="*/ 2686 h 3119"/>
                  <a:gd name="T88" fmla="*/ 292 w 6837"/>
                  <a:gd name="T89" fmla="*/ 2733 h 3119"/>
                  <a:gd name="T90" fmla="*/ 144 w 6837"/>
                  <a:gd name="T91" fmla="*/ 2392 h 3119"/>
                  <a:gd name="T92" fmla="*/ 506 w 6837"/>
                  <a:gd name="T93" fmla="*/ 2101 h 3119"/>
                  <a:gd name="T94" fmla="*/ 482 w 6837"/>
                  <a:gd name="T95" fmla="*/ 2152 h 3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837" h="3119">
                    <a:moveTo>
                      <a:pt x="3446" y="609"/>
                    </a:moveTo>
                    <a:lnTo>
                      <a:pt x="3390" y="609"/>
                    </a:lnTo>
                    <a:lnTo>
                      <a:pt x="3390" y="0"/>
                    </a:lnTo>
                    <a:lnTo>
                      <a:pt x="3446" y="0"/>
                    </a:lnTo>
                    <a:lnTo>
                      <a:pt x="3446" y="609"/>
                    </a:lnTo>
                    <a:close/>
                    <a:moveTo>
                      <a:pt x="6406" y="1736"/>
                    </a:moveTo>
                    <a:lnTo>
                      <a:pt x="6379" y="1688"/>
                    </a:lnTo>
                    <a:lnTo>
                      <a:pt x="5850" y="1992"/>
                    </a:lnTo>
                    <a:lnTo>
                      <a:pt x="5878" y="2039"/>
                    </a:lnTo>
                    <a:lnTo>
                      <a:pt x="6406" y="1736"/>
                    </a:lnTo>
                    <a:close/>
                    <a:moveTo>
                      <a:pt x="5160" y="472"/>
                    </a:moveTo>
                    <a:lnTo>
                      <a:pt x="5112" y="445"/>
                    </a:lnTo>
                    <a:lnTo>
                      <a:pt x="4807" y="972"/>
                    </a:lnTo>
                    <a:lnTo>
                      <a:pt x="4855" y="999"/>
                    </a:lnTo>
                    <a:lnTo>
                      <a:pt x="5160" y="472"/>
                    </a:lnTo>
                    <a:close/>
                    <a:moveTo>
                      <a:pt x="987" y="1992"/>
                    </a:moveTo>
                    <a:lnTo>
                      <a:pt x="458" y="1688"/>
                    </a:lnTo>
                    <a:lnTo>
                      <a:pt x="431" y="1736"/>
                    </a:lnTo>
                    <a:lnTo>
                      <a:pt x="958" y="2039"/>
                    </a:lnTo>
                    <a:lnTo>
                      <a:pt x="987" y="1992"/>
                    </a:lnTo>
                    <a:close/>
                    <a:moveTo>
                      <a:pt x="2030" y="972"/>
                    </a:moveTo>
                    <a:lnTo>
                      <a:pt x="1726" y="445"/>
                    </a:lnTo>
                    <a:lnTo>
                      <a:pt x="1678" y="472"/>
                    </a:lnTo>
                    <a:lnTo>
                      <a:pt x="1982" y="999"/>
                    </a:lnTo>
                    <a:lnTo>
                      <a:pt x="2030" y="972"/>
                    </a:lnTo>
                    <a:close/>
                    <a:moveTo>
                      <a:pt x="3111" y="247"/>
                    </a:moveTo>
                    <a:lnTo>
                      <a:pt x="3087" y="15"/>
                    </a:lnTo>
                    <a:lnTo>
                      <a:pt x="3032" y="22"/>
                    </a:lnTo>
                    <a:lnTo>
                      <a:pt x="3056" y="254"/>
                    </a:lnTo>
                    <a:lnTo>
                      <a:pt x="3111" y="247"/>
                    </a:lnTo>
                    <a:close/>
                    <a:moveTo>
                      <a:pt x="2781" y="297"/>
                    </a:moveTo>
                    <a:lnTo>
                      <a:pt x="2731" y="70"/>
                    </a:lnTo>
                    <a:lnTo>
                      <a:pt x="2676" y="80"/>
                    </a:lnTo>
                    <a:lnTo>
                      <a:pt x="2726" y="309"/>
                    </a:lnTo>
                    <a:lnTo>
                      <a:pt x="2781" y="297"/>
                    </a:lnTo>
                    <a:close/>
                    <a:moveTo>
                      <a:pt x="2456" y="380"/>
                    </a:moveTo>
                    <a:lnTo>
                      <a:pt x="2384" y="159"/>
                    </a:lnTo>
                    <a:lnTo>
                      <a:pt x="2331" y="176"/>
                    </a:lnTo>
                    <a:lnTo>
                      <a:pt x="2403" y="397"/>
                    </a:lnTo>
                    <a:lnTo>
                      <a:pt x="2456" y="380"/>
                    </a:lnTo>
                    <a:close/>
                    <a:moveTo>
                      <a:pt x="2141" y="498"/>
                    </a:moveTo>
                    <a:lnTo>
                      <a:pt x="2047" y="285"/>
                    </a:lnTo>
                    <a:lnTo>
                      <a:pt x="1996" y="307"/>
                    </a:lnTo>
                    <a:lnTo>
                      <a:pt x="2092" y="520"/>
                    </a:lnTo>
                    <a:lnTo>
                      <a:pt x="2141" y="498"/>
                    </a:lnTo>
                    <a:close/>
                    <a:moveTo>
                      <a:pt x="3805" y="22"/>
                    </a:moveTo>
                    <a:lnTo>
                      <a:pt x="3749" y="15"/>
                    </a:lnTo>
                    <a:lnTo>
                      <a:pt x="3725" y="247"/>
                    </a:lnTo>
                    <a:lnTo>
                      <a:pt x="3781" y="254"/>
                    </a:lnTo>
                    <a:lnTo>
                      <a:pt x="3805" y="22"/>
                    </a:lnTo>
                    <a:close/>
                    <a:moveTo>
                      <a:pt x="4159" y="80"/>
                    </a:moveTo>
                    <a:lnTo>
                      <a:pt x="4104" y="70"/>
                    </a:lnTo>
                    <a:lnTo>
                      <a:pt x="4056" y="297"/>
                    </a:lnTo>
                    <a:lnTo>
                      <a:pt x="4111" y="309"/>
                    </a:lnTo>
                    <a:lnTo>
                      <a:pt x="4159" y="80"/>
                    </a:lnTo>
                    <a:close/>
                    <a:moveTo>
                      <a:pt x="4506" y="176"/>
                    </a:moveTo>
                    <a:lnTo>
                      <a:pt x="4453" y="159"/>
                    </a:lnTo>
                    <a:lnTo>
                      <a:pt x="4381" y="380"/>
                    </a:lnTo>
                    <a:lnTo>
                      <a:pt x="4434" y="397"/>
                    </a:lnTo>
                    <a:lnTo>
                      <a:pt x="4506" y="176"/>
                    </a:lnTo>
                    <a:close/>
                    <a:moveTo>
                      <a:pt x="4840" y="307"/>
                    </a:moveTo>
                    <a:lnTo>
                      <a:pt x="4790" y="285"/>
                    </a:lnTo>
                    <a:lnTo>
                      <a:pt x="4694" y="498"/>
                    </a:lnTo>
                    <a:lnTo>
                      <a:pt x="4746" y="520"/>
                    </a:lnTo>
                    <a:lnTo>
                      <a:pt x="4840" y="307"/>
                    </a:lnTo>
                    <a:close/>
                    <a:moveTo>
                      <a:pt x="6837" y="3093"/>
                    </a:moveTo>
                    <a:lnTo>
                      <a:pt x="6830" y="3038"/>
                    </a:lnTo>
                    <a:lnTo>
                      <a:pt x="6598" y="3062"/>
                    </a:lnTo>
                    <a:lnTo>
                      <a:pt x="6605" y="3119"/>
                    </a:lnTo>
                    <a:lnTo>
                      <a:pt x="6837" y="3093"/>
                    </a:lnTo>
                    <a:close/>
                    <a:moveTo>
                      <a:pt x="6782" y="2740"/>
                    </a:moveTo>
                    <a:lnTo>
                      <a:pt x="6772" y="2686"/>
                    </a:lnTo>
                    <a:lnTo>
                      <a:pt x="6543" y="2733"/>
                    </a:lnTo>
                    <a:lnTo>
                      <a:pt x="6555" y="2788"/>
                    </a:lnTo>
                    <a:lnTo>
                      <a:pt x="6782" y="2740"/>
                    </a:lnTo>
                    <a:close/>
                    <a:moveTo>
                      <a:pt x="6694" y="2392"/>
                    </a:moveTo>
                    <a:lnTo>
                      <a:pt x="6676" y="2339"/>
                    </a:lnTo>
                    <a:lnTo>
                      <a:pt x="6454" y="2411"/>
                    </a:lnTo>
                    <a:lnTo>
                      <a:pt x="6471" y="2464"/>
                    </a:lnTo>
                    <a:lnTo>
                      <a:pt x="6694" y="2392"/>
                    </a:lnTo>
                    <a:close/>
                    <a:moveTo>
                      <a:pt x="6567" y="2056"/>
                    </a:moveTo>
                    <a:lnTo>
                      <a:pt x="6545" y="2007"/>
                    </a:lnTo>
                    <a:lnTo>
                      <a:pt x="6331" y="2101"/>
                    </a:lnTo>
                    <a:lnTo>
                      <a:pt x="6353" y="2152"/>
                    </a:lnTo>
                    <a:lnTo>
                      <a:pt x="6567" y="2056"/>
                    </a:lnTo>
                    <a:close/>
                    <a:moveTo>
                      <a:pt x="1585" y="808"/>
                    </a:moveTo>
                    <a:lnTo>
                      <a:pt x="1450" y="619"/>
                    </a:lnTo>
                    <a:lnTo>
                      <a:pt x="1404" y="651"/>
                    </a:lnTo>
                    <a:lnTo>
                      <a:pt x="1539" y="841"/>
                    </a:lnTo>
                    <a:lnTo>
                      <a:pt x="1585" y="808"/>
                    </a:lnTo>
                    <a:close/>
                    <a:moveTo>
                      <a:pt x="1320" y="1013"/>
                    </a:moveTo>
                    <a:lnTo>
                      <a:pt x="1166" y="839"/>
                    </a:lnTo>
                    <a:lnTo>
                      <a:pt x="1125" y="877"/>
                    </a:lnTo>
                    <a:lnTo>
                      <a:pt x="1279" y="1050"/>
                    </a:lnTo>
                    <a:lnTo>
                      <a:pt x="1320" y="1013"/>
                    </a:lnTo>
                    <a:close/>
                    <a:moveTo>
                      <a:pt x="1079" y="1245"/>
                    </a:moveTo>
                    <a:lnTo>
                      <a:pt x="908" y="1088"/>
                    </a:lnTo>
                    <a:lnTo>
                      <a:pt x="870" y="1129"/>
                    </a:lnTo>
                    <a:lnTo>
                      <a:pt x="1041" y="1286"/>
                    </a:lnTo>
                    <a:lnTo>
                      <a:pt x="1079" y="1245"/>
                    </a:lnTo>
                    <a:close/>
                    <a:moveTo>
                      <a:pt x="864" y="1501"/>
                    </a:moveTo>
                    <a:lnTo>
                      <a:pt x="677" y="1362"/>
                    </a:lnTo>
                    <a:lnTo>
                      <a:pt x="643" y="1407"/>
                    </a:lnTo>
                    <a:lnTo>
                      <a:pt x="831" y="1547"/>
                    </a:lnTo>
                    <a:lnTo>
                      <a:pt x="864" y="1501"/>
                    </a:lnTo>
                    <a:close/>
                    <a:moveTo>
                      <a:pt x="6232" y="1461"/>
                    </a:moveTo>
                    <a:lnTo>
                      <a:pt x="6199" y="1415"/>
                    </a:lnTo>
                    <a:lnTo>
                      <a:pt x="6009" y="1552"/>
                    </a:lnTo>
                    <a:lnTo>
                      <a:pt x="6042" y="1596"/>
                    </a:lnTo>
                    <a:lnTo>
                      <a:pt x="6232" y="1461"/>
                    </a:lnTo>
                    <a:close/>
                    <a:moveTo>
                      <a:pt x="6011" y="1178"/>
                    </a:moveTo>
                    <a:lnTo>
                      <a:pt x="5974" y="1137"/>
                    </a:lnTo>
                    <a:lnTo>
                      <a:pt x="5799" y="1291"/>
                    </a:lnTo>
                    <a:lnTo>
                      <a:pt x="5835" y="1333"/>
                    </a:lnTo>
                    <a:lnTo>
                      <a:pt x="6011" y="1178"/>
                    </a:lnTo>
                    <a:close/>
                    <a:moveTo>
                      <a:pt x="5762" y="921"/>
                    </a:moveTo>
                    <a:lnTo>
                      <a:pt x="5720" y="883"/>
                    </a:lnTo>
                    <a:lnTo>
                      <a:pt x="5563" y="1056"/>
                    </a:lnTo>
                    <a:lnTo>
                      <a:pt x="5602" y="1093"/>
                    </a:lnTo>
                    <a:lnTo>
                      <a:pt x="5762" y="921"/>
                    </a:lnTo>
                    <a:close/>
                    <a:moveTo>
                      <a:pt x="5486" y="691"/>
                    </a:moveTo>
                    <a:lnTo>
                      <a:pt x="5442" y="658"/>
                    </a:lnTo>
                    <a:lnTo>
                      <a:pt x="5301" y="844"/>
                    </a:lnTo>
                    <a:lnTo>
                      <a:pt x="5348" y="878"/>
                    </a:lnTo>
                    <a:lnTo>
                      <a:pt x="5486" y="691"/>
                    </a:lnTo>
                    <a:close/>
                    <a:moveTo>
                      <a:pt x="238" y="3062"/>
                    </a:moveTo>
                    <a:lnTo>
                      <a:pt x="5" y="3038"/>
                    </a:lnTo>
                    <a:lnTo>
                      <a:pt x="0" y="3093"/>
                    </a:lnTo>
                    <a:lnTo>
                      <a:pt x="233" y="3119"/>
                    </a:lnTo>
                    <a:lnTo>
                      <a:pt x="238" y="3062"/>
                    </a:lnTo>
                    <a:close/>
                    <a:moveTo>
                      <a:pt x="292" y="2733"/>
                    </a:moveTo>
                    <a:lnTo>
                      <a:pt x="65" y="2686"/>
                    </a:lnTo>
                    <a:lnTo>
                      <a:pt x="53" y="2740"/>
                    </a:lnTo>
                    <a:lnTo>
                      <a:pt x="282" y="2788"/>
                    </a:lnTo>
                    <a:lnTo>
                      <a:pt x="292" y="2733"/>
                    </a:lnTo>
                    <a:close/>
                    <a:moveTo>
                      <a:pt x="383" y="2411"/>
                    </a:moveTo>
                    <a:lnTo>
                      <a:pt x="161" y="2339"/>
                    </a:lnTo>
                    <a:lnTo>
                      <a:pt x="144" y="2392"/>
                    </a:lnTo>
                    <a:lnTo>
                      <a:pt x="366" y="2464"/>
                    </a:lnTo>
                    <a:lnTo>
                      <a:pt x="383" y="2411"/>
                    </a:lnTo>
                    <a:close/>
                    <a:moveTo>
                      <a:pt x="506" y="2101"/>
                    </a:moveTo>
                    <a:lnTo>
                      <a:pt x="292" y="2007"/>
                    </a:lnTo>
                    <a:lnTo>
                      <a:pt x="270" y="2056"/>
                    </a:lnTo>
                    <a:lnTo>
                      <a:pt x="482" y="2152"/>
                    </a:lnTo>
                    <a:lnTo>
                      <a:pt x="506" y="2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40" name="Freeform 13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394684" y="3484845"/>
                <a:ext cx="188777" cy="188007"/>
              </a:xfrm>
              <a:custGeom>
                <a:avLst/>
                <a:gdLst>
                  <a:gd name="T0" fmla="*/ 8 w 287"/>
                  <a:gd name="T1" fmla="*/ 130 h 287"/>
                  <a:gd name="T2" fmla="*/ 131 w 287"/>
                  <a:gd name="T3" fmla="*/ 279 h 287"/>
                  <a:gd name="T4" fmla="*/ 279 w 287"/>
                  <a:gd name="T5" fmla="*/ 156 h 287"/>
                  <a:gd name="T6" fmla="*/ 156 w 287"/>
                  <a:gd name="T7" fmla="*/ 8 h 287"/>
                  <a:gd name="T8" fmla="*/ 8 w 287"/>
                  <a:gd name="T9" fmla="*/ 130 h 287"/>
                  <a:gd name="T10" fmla="*/ 208 w 287"/>
                  <a:gd name="T11" fmla="*/ 150 h 287"/>
                  <a:gd name="T12" fmla="*/ 137 w 287"/>
                  <a:gd name="T13" fmla="*/ 208 h 287"/>
                  <a:gd name="T14" fmla="*/ 79 w 287"/>
                  <a:gd name="T15" fmla="*/ 137 h 287"/>
                  <a:gd name="T16" fmla="*/ 150 w 287"/>
                  <a:gd name="T17" fmla="*/ 79 h 287"/>
                  <a:gd name="T18" fmla="*/ 208 w 287"/>
                  <a:gd name="T19" fmla="*/ 15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287">
                    <a:moveTo>
                      <a:pt x="8" y="130"/>
                    </a:moveTo>
                    <a:cubicBezTo>
                      <a:pt x="0" y="206"/>
                      <a:pt x="55" y="272"/>
                      <a:pt x="131" y="279"/>
                    </a:cubicBezTo>
                    <a:cubicBezTo>
                      <a:pt x="206" y="287"/>
                      <a:pt x="272" y="232"/>
                      <a:pt x="279" y="156"/>
                    </a:cubicBezTo>
                    <a:cubicBezTo>
                      <a:pt x="287" y="81"/>
                      <a:pt x="232" y="15"/>
                      <a:pt x="156" y="8"/>
                    </a:cubicBezTo>
                    <a:cubicBezTo>
                      <a:pt x="81" y="0"/>
                      <a:pt x="15" y="55"/>
                      <a:pt x="8" y="130"/>
                    </a:cubicBezTo>
                    <a:close/>
                    <a:moveTo>
                      <a:pt x="208" y="150"/>
                    </a:moveTo>
                    <a:cubicBezTo>
                      <a:pt x="205" y="185"/>
                      <a:pt x="173" y="212"/>
                      <a:pt x="137" y="208"/>
                    </a:cubicBezTo>
                    <a:cubicBezTo>
                      <a:pt x="102" y="205"/>
                      <a:pt x="75" y="173"/>
                      <a:pt x="79" y="137"/>
                    </a:cubicBezTo>
                    <a:cubicBezTo>
                      <a:pt x="82" y="102"/>
                      <a:pt x="114" y="75"/>
                      <a:pt x="150" y="79"/>
                    </a:cubicBezTo>
                    <a:cubicBezTo>
                      <a:pt x="185" y="82"/>
                      <a:pt x="212" y="114"/>
                      <a:pt x="208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41" name="Freeform 1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1591136" y="3036936"/>
                <a:ext cx="849684" cy="532879"/>
              </a:xfrm>
              <a:custGeom>
                <a:avLst/>
                <a:gdLst>
                  <a:gd name="T0" fmla="*/ 1292 w 1292"/>
                  <a:gd name="T1" fmla="*/ 711 h 813"/>
                  <a:gd name="T2" fmla="*/ 0 w 1292"/>
                  <a:gd name="T3" fmla="*/ 0 h 813"/>
                  <a:gd name="T4" fmla="*/ 1230 w 1292"/>
                  <a:gd name="T5" fmla="*/ 813 h 813"/>
                  <a:gd name="T6" fmla="*/ 1292 w 1292"/>
                  <a:gd name="T7" fmla="*/ 711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92" h="813">
                    <a:moveTo>
                      <a:pt x="1292" y="71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30" y="813"/>
                      <a:pt x="1230" y="813"/>
                      <a:pt x="1230" y="813"/>
                    </a:cubicBezTo>
                    <a:cubicBezTo>
                      <a:pt x="1234" y="770"/>
                      <a:pt x="1258" y="733"/>
                      <a:pt x="1292" y="7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42" name="Freeform 15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2531941" y="3579042"/>
                <a:ext cx="216458" cy="181471"/>
              </a:xfrm>
              <a:custGeom>
                <a:avLst/>
                <a:gdLst>
                  <a:gd name="T0" fmla="*/ 0 w 329"/>
                  <a:gd name="T1" fmla="*/ 119 h 277"/>
                  <a:gd name="T2" fmla="*/ 238 w 329"/>
                  <a:gd name="T3" fmla="*/ 277 h 277"/>
                  <a:gd name="T4" fmla="*/ 247 w 329"/>
                  <a:gd name="T5" fmla="*/ 183 h 277"/>
                  <a:gd name="T6" fmla="*/ 329 w 329"/>
                  <a:gd name="T7" fmla="*/ 142 h 277"/>
                  <a:gd name="T8" fmla="*/ 71 w 329"/>
                  <a:gd name="T9" fmla="*/ 0 h 277"/>
                  <a:gd name="T10" fmla="*/ 70 w 329"/>
                  <a:gd name="T11" fmla="*/ 12 h 277"/>
                  <a:gd name="T12" fmla="*/ 0 w 329"/>
                  <a:gd name="T13" fmla="*/ 119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" h="277">
                    <a:moveTo>
                      <a:pt x="0" y="119"/>
                    </a:moveTo>
                    <a:cubicBezTo>
                      <a:pt x="238" y="277"/>
                      <a:pt x="238" y="277"/>
                      <a:pt x="238" y="277"/>
                    </a:cubicBezTo>
                    <a:cubicBezTo>
                      <a:pt x="247" y="183"/>
                      <a:pt x="247" y="183"/>
                      <a:pt x="247" y="183"/>
                    </a:cubicBezTo>
                    <a:cubicBezTo>
                      <a:pt x="329" y="142"/>
                      <a:pt x="329" y="142"/>
                      <a:pt x="329" y="142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4"/>
                      <a:pt x="71" y="8"/>
                      <a:pt x="70" y="12"/>
                    </a:cubicBezTo>
                    <a:cubicBezTo>
                      <a:pt x="66" y="59"/>
                      <a:pt x="38" y="98"/>
                      <a:pt x="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</p:grpSp>
        <p:grpSp>
          <p:nvGrpSpPr>
            <p:cNvPr id="9" name="Group 64"/>
            <p:cNvGrpSpPr/>
            <p:nvPr/>
          </p:nvGrpSpPr>
          <p:grpSpPr>
            <a:xfrm>
              <a:off x="4497621" y="2618447"/>
              <a:ext cx="2539333" cy="1444268"/>
              <a:chOff x="4625778" y="2173024"/>
              <a:chExt cx="2941214" cy="1672841"/>
            </a:xfrm>
            <a:solidFill>
              <a:schemeClr val="accent2"/>
            </a:solidFill>
          </p:grpSpPr>
          <p:sp>
            <p:nvSpPr>
              <p:cNvPr id="33" name="Freeform 9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625778" y="2173024"/>
                <a:ext cx="2941214" cy="1432931"/>
              </a:xfrm>
              <a:custGeom>
                <a:avLst/>
                <a:gdLst>
                  <a:gd name="T0" fmla="*/ 116 w 4473"/>
                  <a:gd name="T1" fmla="*/ 2186 h 2186"/>
                  <a:gd name="T2" fmla="*/ 737 w 4473"/>
                  <a:gd name="T3" fmla="*/ 737 h 2186"/>
                  <a:gd name="T4" fmla="*/ 2237 w 4473"/>
                  <a:gd name="T5" fmla="*/ 116 h 2186"/>
                  <a:gd name="T6" fmla="*/ 3737 w 4473"/>
                  <a:gd name="T7" fmla="*/ 737 h 2186"/>
                  <a:gd name="T8" fmla="*/ 4357 w 4473"/>
                  <a:gd name="T9" fmla="*/ 2186 h 2186"/>
                  <a:gd name="T10" fmla="*/ 4473 w 4473"/>
                  <a:gd name="T11" fmla="*/ 2186 h 2186"/>
                  <a:gd name="T12" fmla="*/ 3818 w 4473"/>
                  <a:gd name="T13" fmla="*/ 656 h 2186"/>
                  <a:gd name="T14" fmla="*/ 2237 w 4473"/>
                  <a:gd name="T15" fmla="*/ 0 h 2186"/>
                  <a:gd name="T16" fmla="*/ 655 w 4473"/>
                  <a:gd name="T17" fmla="*/ 656 h 2186"/>
                  <a:gd name="T18" fmla="*/ 0 w 4473"/>
                  <a:gd name="T19" fmla="*/ 2186 h 2186"/>
                  <a:gd name="T20" fmla="*/ 116 w 4473"/>
                  <a:gd name="T21" fmla="*/ 2186 h 2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73" h="2186">
                    <a:moveTo>
                      <a:pt x="116" y="2186"/>
                    </a:moveTo>
                    <a:cubicBezTo>
                      <a:pt x="129" y="1639"/>
                      <a:pt x="348" y="1126"/>
                      <a:pt x="737" y="737"/>
                    </a:cubicBezTo>
                    <a:cubicBezTo>
                      <a:pt x="1137" y="337"/>
                      <a:pt x="1670" y="116"/>
                      <a:pt x="2237" y="116"/>
                    </a:cubicBezTo>
                    <a:cubicBezTo>
                      <a:pt x="2803" y="116"/>
                      <a:pt x="3336" y="337"/>
                      <a:pt x="3737" y="737"/>
                    </a:cubicBezTo>
                    <a:cubicBezTo>
                      <a:pt x="4125" y="1126"/>
                      <a:pt x="4344" y="1639"/>
                      <a:pt x="4357" y="2186"/>
                    </a:cubicBezTo>
                    <a:cubicBezTo>
                      <a:pt x="4473" y="2186"/>
                      <a:pt x="4473" y="2186"/>
                      <a:pt x="4473" y="2186"/>
                    </a:cubicBezTo>
                    <a:cubicBezTo>
                      <a:pt x="4460" y="1608"/>
                      <a:pt x="4229" y="1066"/>
                      <a:pt x="3818" y="656"/>
                    </a:cubicBezTo>
                    <a:cubicBezTo>
                      <a:pt x="3396" y="233"/>
                      <a:pt x="2834" y="0"/>
                      <a:pt x="2237" y="0"/>
                    </a:cubicBezTo>
                    <a:cubicBezTo>
                      <a:pt x="1639" y="0"/>
                      <a:pt x="1077" y="233"/>
                      <a:pt x="655" y="656"/>
                    </a:cubicBezTo>
                    <a:cubicBezTo>
                      <a:pt x="244" y="1066"/>
                      <a:pt x="13" y="1608"/>
                      <a:pt x="0" y="2186"/>
                    </a:cubicBezTo>
                    <a:lnTo>
                      <a:pt x="116" y="21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34" name="Freeform 10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782259" y="2330273"/>
                <a:ext cx="2628253" cy="1199169"/>
              </a:xfrm>
              <a:custGeom>
                <a:avLst/>
                <a:gdLst>
                  <a:gd name="T0" fmla="*/ 3390 w 6836"/>
                  <a:gd name="T1" fmla="*/ 0 h 3119"/>
                  <a:gd name="T2" fmla="*/ 6407 w 6836"/>
                  <a:gd name="T3" fmla="*/ 1736 h 3119"/>
                  <a:gd name="T4" fmla="*/ 5878 w 6836"/>
                  <a:gd name="T5" fmla="*/ 2039 h 3119"/>
                  <a:gd name="T6" fmla="*/ 5112 w 6836"/>
                  <a:gd name="T7" fmla="*/ 445 h 3119"/>
                  <a:gd name="T8" fmla="*/ 5160 w 6836"/>
                  <a:gd name="T9" fmla="*/ 472 h 3119"/>
                  <a:gd name="T10" fmla="*/ 430 w 6836"/>
                  <a:gd name="T11" fmla="*/ 1736 h 3119"/>
                  <a:gd name="T12" fmla="*/ 2030 w 6836"/>
                  <a:gd name="T13" fmla="*/ 972 h 3119"/>
                  <a:gd name="T14" fmla="*/ 1982 w 6836"/>
                  <a:gd name="T15" fmla="*/ 999 h 3119"/>
                  <a:gd name="T16" fmla="*/ 3087 w 6836"/>
                  <a:gd name="T17" fmla="*/ 15 h 3119"/>
                  <a:gd name="T18" fmla="*/ 3111 w 6836"/>
                  <a:gd name="T19" fmla="*/ 247 h 3119"/>
                  <a:gd name="T20" fmla="*/ 2677 w 6836"/>
                  <a:gd name="T21" fmla="*/ 80 h 3119"/>
                  <a:gd name="T22" fmla="*/ 2456 w 6836"/>
                  <a:gd name="T23" fmla="*/ 380 h 3119"/>
                  <a:gd name="T24" fmla="*/ 2403 w 6836"/>
                  <a:gd name="T25" fmla="*/ 397 h 3119"/>
                  <a:gd name="T26" fmla="*/ 2047 w 6836"/>
                  <a:gd name="T27" fmla="*/ 285 h 3119"/>
                  <a:gd name="T28" fmla="*/ 2141 w 6836"/>
                  <a:gd name="T29" fmla="*/ 498 h 3119"/>
                  <a:gd name="T30" fmla="*/ 3725 w 6836"/>
                  <a:gd name="T31" fmla="*/ 247 h 3119"/>
                  <a:gd name="T32" fmla="*/ 4159 w 6836"/>
                  <a:gd name="T33" fmla="*/ 80 h 3119"/>
                  <a:gd name="T34" fmla="*/ 4112 w 6836"/>
                  <a:gd name="T35" fmla="*/ 309 h 3119"/>
                  <a:gd name="T36" fmla="*/ 4454 w 6836"/>
                  <a:gd name="T37" fmla="*/ 159 h 3119"/>
                  <a:gd name="T38" fmla="*/ 4507 w 6836"/>
                  <a:gd name="T39" fmla="*/ 176 h 3119"/>
                  <a:gd name="T40" fmla="*/ 4695 w 6836"/>
                  <a:gd name="T41" fmla="*/ 498 h 3119"/>
                  <a:gd name="T42" fmla="*/ 6836 w 6836"/>
                  <a:gd name="T43" fmla="*/ 3093 h 3119"/>
                  <a:gd name="T44" fmla="*/ 6605 w 6836"/>
                  <a:gd name="T45" fmla="*/ 3119 h 3119"/>
                  <a:gd name="T46" fmla="*/ 6771 w 6836"/>
                  <a:gd name="T47" fmla="*/ 2686 h 3119"/>
                  <a:gd name="T48" fmla="*/ 6783 w 6836"/>
                  <a:gd name="T49" fmla="*/ 2740 h 3119"/>
                  <a:gd name="T50" fmla="*/ 6453 w 6836"/>
                  <a:gd name="T51" fmla="*/ 2411 h 3119"/>
                  <a:gd name="T52" fmla="*/ 6567 w 6836"/>
                  <a:gd name="T53" fmla="*/ 2056 h 3119"/>
                  <a:gd name="T54" fmla="*/ 6354 w 6836"/>
                  <a:gd name="T55" fmla="*/ 2152 h 3119"/>
                  <a:gd name="T56" fmla="*/ 1449 w 6836"/>
                  <a:gd name="T57" fmla="*/ 619 h 3119"/>
                  <a:gd name="T58" fmla="*/ 1586 w 6836"/>
                  <a:gd name="T59" fmla="*/ 808 h 3119"/>
                  <a:gd name="T60" fmla="*/ 1124 w 6836"/>
                  <a:gd name="T61" fmla="*/ 877 h 3119"/>
                  <a:gd name="T62" fmla="*/ 1079 w 6836"/>
                  <a:gd name="T63" fmla="*/ 1245 h 3119"/>
                  <a:gd name="T64" fmla="*/ 1042 w 6836"/>
                  <a:gd name="T65" fmla="*/ 1286 h 3119"/>
                  <a:gd name="T66" fmla="*/ 676 w 6836"/>
                  <a:gd name="T67" fmla="*/ 1362 h 3119"/>
                  <a:gd name="T68" fmla="*/ 864 w 6836"/>
                  <a:gd name="T69" fmla="*/ 1501 h 3119"/>
                  <a:gd name="T70" fmla="*/ 6010 w 6836"/>
                  <a:gd name="T71" fmla="*/ 1552 h 3119"/>
                  <a:gd name="T72" fmla="*/ 6012 w 6836"/>
                  <a:gd name="T73" fmla="*/ 1178 h 3119"/>
                  <a:gd name="T74" fmla="*/ 5835 w 6836"/>
                  <a:gd name="T75" fmla="*/ 1333 h 3119"/>
                  <a:gd name="T76" fmla="*/ 5721 w 6836"/>
                  <a:gd name="T77" fmla="*/ 883 h 3119"/>
                  <a:gd name="T78" fmla="*/ 5762 w 6836"/>
                  <a:gd name="T79" fmla="*/ 921 h 3119"/>
                  <a:gd name="T80" fmla="*/ 5302 w 6836"/>
                  <a:gd name="T81" fmla="*/ 844 h 3119"/>
                  <a:gd name="T82" fmla="*/ 238 w 6836"/>
                  <a:gd name="T83" fmla="*/ 3062 h 3119"/>
                  <a:gd name="T84" fmla="*/ 233 w 6836"/>
                  <a:gd name="T85" fmla="*/ 3119 h 3119"/>
                  <a:gd name="T86" fmla="*/ 65 w 6836"/>
                  <a:gd name="T87" fmla="*/ 2686 h 3119"/>
                  <a:gd name="T88" fmla="*/ 293 w 6836"/>
                  <a:gd name="T89" fmla="*/ 2733 h 3119"/>
                  <a:gd name="T90" fmla="*/ 144 w 6836"/>
                  <a:gd name="T91" fmla="*/ 2392 h 3119"/>
                  <a:gd name="T92" fmla="*/ 505 w 6836"/>
                  <a:gd name="T93" fmla="*/ 2101 h 3119"/>
                  <a:gd name="T94" fmla="*/ 483 w 6836"/>
                  <a:gd name="T95" fmla="*/ 2152 h 3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836" h="3119">
                    <a:moveTo>
                      <a:pt x="3446" y="609"/>
                    </a:moveTo>
                    <a:lnTo>
                      <a:pt x="3390" y="609"/>
                    </a:lnTo>
                    <a:lnTo>
                      <a:pt x="3390" y="0"/>
                    </a:lnTo>
                    <a:lnTo>
                      <a:pt x="3446" y="0"/>
                    </a:lnTo>
                    <a:lnTo>
                      <a:pt x="3446" y="609"/>
                    </a:lnTo>
                    <a:close/>
                    <a:moveTo>
                      <a:pt x="6407" y="1736"/>
                    </a:moveTo>
                    <a:lnTo>
                      <a:pt x="6378" y="1688"/>
                    </a:lnTo>
                    <a:lnTo>
                      <a:pt x="5851" y="1992"/>
                    </a:lnTo>
                    <a:lnTo>
                      <a:pt x="5878" y="2039"/>
                    </a:lnTo>
                    <a:lnTo>
                      <a:pt x="6407" y="1736"/>
                    </a:lnTo>
                    <a:close/>
                    <a:moveTo>
                      <a:pt x="5160" y="472"/>
                    </a:moveTo>
                    <a:lnTo>
                      <a:pt x="5112" y="445"/>
                    </a:lnTo>
                    <a:lnTo>
                      <a:pt x="4806" y="972"/>
                    </a:lnTo>
                    <a:lnTo>
                      <a:pt x="4856" y="999"/>
                    </a:lnTo>
                    <a:lnTo>
                      <a:pt x="5160" y="472"/>
                    </a:lnTo>
                    <a:close/>
                    <a:moveTo>
                      <a:pt x="985" y="1992"/>
                    </a:moveTo>
                    <a:lnTo>
                      <a:pt x="459" y="1688"/>
                    </a:lnTo>
                    <a:lnTo>
                      <a:pt x="430" y="1736"/>
                    </a:lnTo>
                    <a:lnTo>
                      <a:pt x="958" y="2039"/>
                    </a:lnTo>
                    <a:lnTo>
                      <a:pt x="985" y="1992"/>
                    </a:lnTo>
                    <a:close/>
                    <a:moveTo>
                      <a:pt x="2030" y="972"/>
                    </a:moveTo>
                    <a:lnTo>
                      <a:pt x="1726" y="445"/>
                    </a:lnTo>
                    <a:lnTo>
                      <a:pt x="1676" y="472"/>
                    </a:lnTo>
                    <a:lnTo>
                      <a:pt x="1982" y="999"/>
                    </a:lnTo>
                    <a:lnTo>
                      <a:pt x="2030" y="972"/>
                    </a:lnTo>
                    <a:close/>
                    <a:moveTo>
                      <a:pt x="3111" y="247"/>
                    </a:moveTo>
                    <a:lnTo>
                      <a:pt x="3087" y="15"/>
                    </a:lnTo>
                    <a:lnTo>
                      <a:pt x="3032" y="22"/>
                    </a:lnTo>
                    <a:lnTo>
                      <a:pt x="3056" y="254"/>
                    </a:lnTo>
                    <a:lnTo>
                      <a:pt x="3111" y="247"/>
                    </a:lnTo>
                    <a:close/>
                    <a:moveTo>
                      <a:pt x="2779" y="297"/>
                    </a:moveTo>
                    <a:lnTo>
                      <a:pt x="2731" y="70"/>
                    </a:lnTo>
                    <a:lnTo>
                      <a:pt x="2677" y="80"/>
                    </a:lnTo>
                    <a:lnTo>
                      <a:pt x="2726" y="309"/>
                    </a:lnTo>
                    <a:lnTo>
                      <a:pt x="2779" y="297"/>
                    </a:lnTo>
                    <a:close/>
                    <a:moveTo>
                      <a:pt x="2456" y="380"/>
                    </a:moveTo>
                    <a:lnTo>
                      <a:pt x="2384" y="159"/>
                    </a:lnTo>
                    <a:lnTo>
                      <a:pt x="2331" y="176"/>
                    </a:lnTo>
                    <a:lnTo>
                      <a:pt x="2403" y="397"/>
                    </a:lnTo>
                    <a:lnTo>
                      <a:pt x="2456" y="380"/>
                    </a:lnTo>
                    <a:close/>
                    <a:moveTo>
                      <a:pt x="2141" y="498"/>
                    </a:moveTo>
                    <a:lnTo>
                      <a:pt x="2047" y="285"/>
                    </a:lnTo>
                    <a:lnTo>
                      <a:pt x="1996" y="307"/>
                    </a:lnTo>
                    <a:lnTo>
                      <a:pt x="2090" y="520"/>
                    </a:lnTo>
                    <a:lnTo>
                      <a:pt x="2141" y="498"/>
                    </a:lnTo>
                    <a:close/>
                    <a:moveTo>
                      <a:pt x="3805" y="22"/>
                    </a:moveTo>
                    <a:lnTo>
                      <a:pt x="3749" y="15"/>
                    </a:lnTo>
                    <a:lnTo>
                      <a:pt x="3725" y="247"/>
                    </a:lnTo>
                    <a:lnTo>
                      <a:pt x="3780" y="254"/>
                    </a:lnTo>
                    <a:lnTo>
                      <a:pt x="3805" y="22"/>
                    </a:lnTo>
                    <a:close/>
                    <a:moveTo>
                      <a:pt x="4159" y="80"/>
                    </a:moveTo>
                    <a:lnTo>
                      <a:pt x="4105" y="70"/>
                    </a:lnTo>
                    <a:lnTo>
                      <a:pt x="4057" y="297"/>
                    </a:lnTo>
                    <a:lnTo>
                      <a:pt x="4112" y="309"/>
                    </a:lnTo>
                    <a:lnTo>
                      <a:pt x="4159" y="80"/>
                    </a:lnTo>
                    <a:close/>
                    <a:moveTo>
                      <a:pt x="4507" y="176"/>
                    </a:moveTo>
                    <a:lnTo>
                      <a:pt x="4454" y="159"/>
                    </a:lnTo>
                    <a:lnTo>
                      <a:pt x="4380" y="380"/>
                    </a:lnTo>
                    <a:lnTo>
                      <a:pt x="4433" y="397"/>
                    </a:lnTo>
                    <a:lnTo>
                      <a:pt x="4507" y="176"/>
                    </a:lnTo>
                    <a:close/>
                    <a:moveTo>
                      <a:pt x="4840" y="307"/>
                    </a:moveTo>
                    <a:lnTo>
                      <a:pt x="4789" y="285"/>
                    </a:lnTo>
                    <a:lnTo>
                      <a:pt x="4695" y="498"/>
                    </a:lnTo>
                    <a:lnTo>
                      <a:pt x="4746" y="520"/>
                    </a:lnTo>
                    <a:lnTo>
                      <a:pt x="4840" y="307"/>
                    </a:lnTo>
                    <a:close/>
                    <a:moveTo>
                      <a:pt x="6836" y="3093"/>
                    </a:moveTo>
                    <a:lnTo>
                      <a:pt x="6831" y="3038"/>
                    </a:lnTo>
                    <a:lnTo>
                      <a:pt x="6598" y="3062"/>
                    </a:lnTo>
                    <a:lnTo>
                      <a:pt x="6605" y="3119"/>
                    </a:lnTo>
                    <a:lnTo>
                      <a:pt x="6836" y="3093"/>
                    </a:lnTo>
                    <a:close/>
                    <a:moveTo>
                      <a:pt x="6783" y="2740"/>
                    </a:moveTo>
                    <a:lnTo>
                      <a:pt x="6771" y="2686"/>
                    </a:lnTo>
                    <a:lnTo>
                      <a:pt x="6543" y="2733"/>
                    </a:lnTo>
                    <a:lnTo>
                      <a:pt x="6555" y="2788"/>
                    </a:lnTo>
                    <a:lnTo>
                      <a:pt x="6783" y="2740"/>
                    </a:lnTo>
                    <a:close/>
                    <a:moveTo>
                      <a:pt x="6692" y="2392"/>
                    </a:moveTo>
                    <a:lnTo>
                      <a:pt x="6675" y="2339"/>
                    </a:lnTo>
                    <a:lnTo>
                      <a:pt x="6453" y="2411"/>
                    </a:lnTo>
                    <a:lnTo>
                      <a:pt x="6472" y="2464"/>
                    </a:lnTo>
                    <a:lnTo>
                      <a:pt x="6692" y="2392"/>
                    </a:lnTo>
                    <a:close/>
                    <a:moveTo>
                      <a:pt x="6567" y="2056"/>
                    </a:moveTo>
                    <a:lnTo>
                      <a:pt x="6543" y="2007"/>
                    </a:lnTo>
                    <a:lnTo>
                      <a:pt x="6331" y="2101"/>
                    </a:lnTo>
                    <a:lnTo>
                      <a:pt x="6354" y="2152"/>
                    </a:lnTo>
                    <a:lnTo>
                      <a:pt x="6567" y="2056"/>
                    </a:lnTo>
                    <a:close/>
                    <a:moveTo>
                      <a:pt x="1586" y="808"/>
                    </a:moveTo>
                    <a:lnTo>
                      <a:pt x="1449" y="619"/>
                    </a:lnTo>
                    <a:lnTo>
                      <a:pt x="1404" y="651"/>
                    </a:lnTo>
                    <a:lnTo>
                      <a:pt x="1540" y="841"/>
                    </a:lnTo>
                    <a:lnTo>
                      <a:pt x="1586" y="808"/>
                    </a:lnTo>
                    <a:close/>
                    <a:moveTo>
                      <a:pt x="1321" y="1013"/>
                    </a:moveTo>
                    <a:lnTo>
                      <a:pt x="1167" y="839"/>
                    </a:lnTo>
                    <a:lnTo>
                      <a:pt x="1124" y="877"/>
                    </a:lnTo>
                    <a:lnTo>
                      <a:pt x="1280" y="1050"/>
                    </a:lnTo>
                    <a:lnTo>
                      <a:pt x="1321" y="1013"/>
                    </a:lnTo>
                    <a:close/>
                    <a:moveTo>
                      <a:pt x="1079" y="1245"/>
                    </a:moveTo>
                    <a:lnTo>
                      <a:pt x="907" y="1088"/>
                    </a:lnTo>
                    <a:lnTo>
                      <a:pt x="871" y="1129"/>
                    </a:lnTo>
                    <a:lnTo>
                      <a:pt x="1042" y="1286"/>
                    </a:lnTo>
                    <a:lnTo>
                      <a:pt x="1079" y="1245"/>
                    </a:lnTo>
                    <a:close/>
                    <a:moveTo>
                      <a:pt x="864" y="1501"/>
                    </a:moveTo>
                    <a:lnTo>
                      <a:pt x="676" y="1362"/>
                    </a:lnTo>
                    <a:lnTo>
                      <a:pt x="643" y="1407"/>
                    </a:lnTo>
                    <a:lnTo>
                      <a:pt x="832" y="1547"/>
                    </a:lnTo>
                    <a:lnTo>
                      <a:pt x="864" y="1501"/>
                    </a:lnTo>
                    <a:close/>
                    <a:moveTo>
                      <a:pt x="6232" y="1461"/>
                    </a:moveTo>
                    <a:lnTo>
                      <a:pt x="6200" y="1415"/>
                    </a:lnTo>
                    <a:lnTo>
                      <a:pt x="6010" y="1552"/>
                    </a:lnTo>
                    <a:lnTo>
                      <a:pt x="6042" y="1596"/>
                    </a:lnTo>
                    <a:lnTo>
                      <a:pt x="6232" y="1461"/>
                    </a:lnTo>
                    <a:close/>
                    <a:moveTo>
                      <a:pt x="6012" y="1178"/>
                    </a:moveTo>
                    <a:lnTo>
                      <a:pt x="5974" y="1137"/>
                    </a:lnTo>
                    <a:lnTo>
                      <a:pt x="5800" y="1291"/>
                    </a:lnTo>
                    <a:lnTo>
                      <a:pt x="5835" y="1333"/>
                    </a:lnTo>
                    <a:lnTo>
                      <a:pt x="6012" y="1178"/>
                    </a:lnTo>
                    <a:close/>
                    <a:moveTo>
                      <a:pt x="5762" y="921"/>
                    </a:moveTo>
                    <a:lnTo>
                      <a:pt x="5721" y="883"/>
                    </a:lnTo>
                    <a:lnTo>
                      <a:pt x="5562" y="1056"/>
                    </a:lnTo>
                    <a:lnTo>
                      <a:pt x="5603" y="1093"/>
                    </a:lnTo>
                    <a:lnTo>
                      <a:pt x="5762" y="921"/>
                    </a:lnTo>
                    <a:close/>
                    <a:moveTo>
                      <a:pt x="5487" y="691"/>
                    </a:moveTo>
                    <a:lnTo>
                      <a:pt x="5442" y="658"/>
                    </a:lnTo>
                    <a:lnTo>
                      <a:pt x="5302" y="844"/>
                    </a:lnTo>
                    <a:lnTo>
                      <a:pt x="5346" y="878"/>
                    </a:lnTo>
                    <a:lnTo>
                      <a:pt x="5487" y="691"/>
                    </a:lnTo>
                    <a:close/>
                    <a:moveTo>
                      <a:pt x="238" y="3062"/>
                    </a:moveTo>
                    <a:lnTo>
                      <a:pt x="5" y="3038"/>
                    </a:lnTo>
                    <a:lnTo>
                      <a:pt x="0" y="3093"/>
                    </a:lnTo>
                    <a:lnTo>
                      <a:pt x="233" y="3119"/>
                    </a:lnTo>
                    <a:lnTo>
                      <a:pt x="238" y="3062"/>
                    </a:lnTo>
                    <a:close/>
                    <a:moveTo>
                      <a:pt x="293" y="2733"/>
                    </a:moveTo>
                    <a:lnTo>
                      <a:pt x="65" y="2686"/>
                    </a:lnTo>
                    <a:lnTo>
                      <a:pt x="53" y="2740"/>
                    </a:lnTo>
                    <a:lnTo>
                      <a:pt x="283" y="2788"/>
                    </a:lnTo>
                    <a:lnTo>
                      <a:pt x="293" y="2733"/>
                    </a:lnTo>
                    <a:close/>
                    <a:moveTo>
                      <a:pt x="383" y="2411"/>
                    </a:moveTo>
                    <a:lnTo>
                      <a:pt x="161" y="2339"/>
                    </a:lnTo>
                    <a:lnTo>
                      <a:pt x="144" y="2392"/>
                    </a:lnTo>
                    <a:lnTo>
                      <a:pt x="366" y="2464"/>
                    </a:lnTo>
                    <a:lnTo>
                      <a:pt x="383" y="2411"/>
                    </a:lnTo>
                    <a:close/>
                    <a:moveTo>
                      <a:pt x="505" y="2101"/>
                    </a:moveTo>
                    <a:lnTo>
                      <a:pt x="293" y="2007"/>
                    </a:lnTo>
                    <a:lnTo>
                      <a:pt x="271" y="2056"/>
                    </a:lnTo>
                    <a:lnTo>
                      <a:pt x="483" y="2152"/>
                    </a:lnTo>
                    <a:lnTo>
                      <a:pt x="505" y="2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35" name="Freeform 19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013339" y="3489842"/>
                <a:ext cx="179549" cy="179165"/>
              </a:xfrm>
              <a:custGeom>
                <a:avLst/>
                <a:gdLst>
                  <a:gd name="T0" fmla="*/ 137 w 273"/>
                  <a:gd name="T1" fmla="*/ 0 h 273"/>
                  <a:gd name="T2" fmla="*/ 0 w 273"/>
                  <a:gd name="T3" fmla="*/ 136 h 273"/>
                  <a:gd name="T4" fmla="*/ 137 w 273"/>
                  <a:gd name="T5" fmla="*/ 273 h 273"/>
                  <a:gd name="T6" fmla="*/ 273 w 273"/>
                  <a:gd name="T7" fmla="*/ 136 h 273"/>
                  <a:gd name="T8" fmla="*/ 137 w 273"/>
                  <a:gd name="T9" fmla="*/ 0 h 273"/>
                  <a:gd name="T10" fmla="*/ 137 w 273"/>
                  <a:gd name="T11" fmla="*/ 202 h 273"/>
                  <a:gd name="T12" fmla="*/ 72 w 273"/>
                  <a:gd name="T13" fmla="*/ 136 h 273"/>
                  <a:gd name="T14" fmla="*/ 137 w 273"/>
                  <a:gd name="T15" fmla="*/ 71 h 273"/>
                  <a:gd name="T16" fmla="*/ 202 w 273"/>
                  <a:gd name="T17" fmla="*/ 136 h 273"/>
                  <a:gd name="T18" fmla="*/ 137 w 273"/>
                  <a:gd name="T19" fmla="*/ 20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37" y="0"/>
                    </a:moveTo>
                    <a:cubicBezTo>
                      <a:pt x="61" y="0"/>
                      <a:pt x="0" y="61"/>
                      <a:pt x="0" y="136"/>
                    </a:cubicBezTo>
                    <a:cubicBezTo>
                      <a:pt x="0" y="212"/>
                      <a:pt x="61" y="273"/>
                      <a:pt x="137" y="273"/>
                    </a:cubicBezTo>
                    <a:cubicBezTo>
                      <a:pt x="212" y="273"/>
                      <a:pt x="273" y="212"/>
                      <a:pt x="273" y="136"/>
                    </a:cubicBezTo>
                    <a:cubicBezTo>
                      <a:pt x="273" y="61"/>
                      <a:pt x="212" y="0"/>
                      <a:pt x="137" y="0"/>
                    </a:cubicBezTo>
                    <a:close/>
                    <a:moveTo>
                      <a:pt x="137" y="202"/>
                    </a:moveTo>
                    <a:cubicBezTo>
                      <a:pt x="101" y="202"/>
                      <a:pt x="72" y="172"/>
                      <a:pt x="72" y="136"/>
                    </a:cubicBezTo>
                    <a:cubicBezTo>
                      <a:pt x="72" y="101"/>
                      <a:pt x="101" y="71"/>
                      <a:pt x="137" y="71"/>
                    </a:cubicBezTo>
                    <a:cubicBezTo>
                      <a:pt x="173" y="71"/>
                      <a:pt x="202" y="101"/>
                      <a:pt x="202" y="136"/>
                    </a:cubicBezTo>
                    <a:cubicBezTo>
                      <a:pt x="202" y="172"/>
                      <a:pt x="173" y="202"/>
                      <a:pt x="137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36" name="Freeform 20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6103306" y="2637083"/>
                <a:ext cx="455215" cy="887748"/>
              </a:xfrm>
              <a:custGeom>
                <a:avLst/>
                <a:gdLst>
                  <a:gd name="T0" fmla="*/ 108 w 692"/>
                  <a:gd name="T1" fmla="*/ 1354 h 1354"/>
                  <a:gd name="T2" fmla="*/ 692 w 692"/>
                  <a:gd name="T3" fmla="*/ 0 h 1354"/>
                  <a:gd name="T4" fmla="*/ 0 w 692"/>
                  <a:gd name="T5" fmla="*/ 1301 h 1354"/>
                  <a:gd name="T6" fmla="*/ 108 w 692"/>
                  <a:gd name="T7" fmla="*/ 1354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2" h="1354">
                    <a:moveTo>
                      <a:pt x="108" y="1354"/>
                    </a:moveTo>
                    <a:cubicBezTo>
                      <a:pt x="692" y="0"/>
                      <a:pt x="692" y="0"/>
                      <a:pt x="692" y="0"/>
                    </a:cubicBezTo>
                    <a:cubicBezTo>
                      <a:pt x="0" y="1301"/>
                      <a:pt x="0" y="1301"/>
                      <a:pt x="0" y="1301"/>
                    </a:cubicBezTo>
                    <a:cubicBezTo>
                      <a:pt x="44" y="1301"/>
                      <a:pt x="83" y="1322"/>
                      <a:pt x="108" y="13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37" name="Freeform 21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5941059" y="3629407"/>
                <a:ext cx="170706" cy="216458"/>
              </a:xfrm>
              <a:custGeom>
                <a:avLst/>
                <a:gdLst>
                  <a:gd name="T0" fmla="*/ 134 w 260"/>
                  <a:gd name="T1" fmla="*/ 0 h 330"/>
                  <a:gd name="T2" fmla="*/ 0 w 260"/>
                  <a:gd name="T3" fmla="*/ 252 h 330"/>
                  <a:gd name="T4" fmla="*/ 94 w 260"/>
                  <a:gd name="T5" fmla="*/ 252 h 330"/>
                  <a:gd name="T6" fmla="*/ 143 w 260"/>
                  <a:gd name="T7" fmla="*/ 330 h 330"/>
                  <a:gd name="T8" fmla="*/ 260 w 260"/>
                  <a:gd name="T9" fmla="*/ 59 h 330"/>
                  <a:gd name="T10" fmla="*/ 247 w 260"/>
                  <a:gd name="T11" fmla="*/ 60 h 330"/>
                  <a:gd name="T12" fmla="*/ 134 w 260"/>
                  <a:gd name="T13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0" h="330">
                    <a:moveTo>
                      <a:pt x="134" y="0"/>
                    </a:moveTo>
                    <a:cubicBezTo>
                      <a:pt x="0" y="252"/>
                      <a:pt x="0" y="252"/>
                      <a:pt x="0" y="252"/>
                    </a:cubicBezTo>
                    <a:cubicBezTo>
                      <a:pt x="94" y="252"/>
                      <a:pt x="94" y="252"/>
                      <a:pt x="94" y="252"/>
                    </a:cubicBezTo>
                    <a:cubicBezTo>
                      <a:pt x="143" y="330"/>
                      <a:pt x="143" y="330"/>
                      <a:pt x="143" y="330"/>
                    </a:cubicBezTo>
                    <a:cubicBezTo>
                      <a:pt x="260" y="59"/>
                      <a:pt x="260" y="59"/>
                      <a:pt x="260" y="59"/>
                    </a:cubicBezTo>
                    <a:cubicBezTo>
                      <a:pt x="255" y="60"/>
                      <a:pt x="251" y="60"/>
                      <a:pt x="247" y="60"/>
                    </a:cubicBezTo>
                    <a:cubicBezTo>
                      <a:pt x="200" y="60"/>
                      <a:pt x="158" y="36"/>
                      <a:pt x="1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</p:grpSp>
        <p:grpSp>
          <p:nvGrpSpPr>
            <p:cNvPr id="10" name="Group 70"/>
            <p:cNvGrpSpPr/>
            <p:nvPr/>
          </p:nvGrpSpPr>
          <p:grpSpPr>
            <a:xfrm>
              <a:off x="7850584" y="2618448"/>
              <a:ext cx="2538669" cy="1311160"/>
              <a:chOff x="8242895" y="2173025"/>
              <a:chExt cx="2940445" cy="1518666"/>
            </a:xfrm>
            <a:solidFill>
              <a:schemeClr val="accent1"/>
            </a:solidFill>
          </p:grpSpPr>
          <p:sp>
            <p:nvSpPr>
              <p:cNvPr id="28" name="Freeform 1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8242895" y="2173025"/>
                <a:ext cx="2940445" cy="1432930"/>
              </a:xfrm>
              <a:custGeom>
                <a:avLst/>
                <a:gdLst>
                  <a:gd name="T0" fmla="*/ 115 w 4472"/>
                  <a:gd name="T1" fmla="*/ 2186 h 2186"/>
                  <a:gd name="T2" fmla="*/ 736 w 4472"/>
                  <a:gd name="T3" fmla="*/ 737 h 2186"/>
                  <a:gd name="T4" fmla="*/ 2236 w 4472"/>
                  <a:gd name="T5" fmla="*/ 116 h 2186"/>
                  <a:gd name="T6" fmla="*/ 3736 w 4472"/>
                  <a:gd name="T7" fmla="*/ 737 h 2186"/>
                  <a:gd name="T8" fmla="*/ 4357 w 4472"/>
                  <a:gd name="T9" fmla="*/ 2186 h 2186"/>
                  <a:gd name="T10" fmla="*/ 4472 w 4472"/>
                  <a:gd name="T11" fmla="*/ 2186 h 2186"/>
                  <a:gd name="T12" fmla="*/ 3818 w 4472"/>
                  <a:gd name="T13" fmla="*/ 656 h 2186"/>
                  <a:gd name="T14" fmla="*/ 2236 w 4472"/>
                  <a:gd name="T15" fmla="*/ 0 h 2186"/>
                  <a:gd name="T16" fmla="*/ 654 w 4472"/>
                  <a:gd name="T17" fmla="*/ 656 h 2186"/>
                  <a:gd name="T18" fmla="*/ 0 w 4472"/>
                  <a:gd name="T19" fmla="*/ 2186 h 2186"/>
                  <a:gd name="T20" fmla="*/ 115 w 4472"/>
                  <a:gd name="T21" fmla="*/ 2186 h 2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72" h="2186">
                    <a:moveTo>
                      <a:pt x="115" y="2186"/>
                    </a:moveTo>
                    <a:cubicBezTo>
                      <a:pt x="128" y="1639"/>
                      <a:pt x="347" y="1126"/>
                      <a:pt x="736" y="737"/>
                    </a:cubicBezTo>
                    <a:cubicBezTo>
                      <a:pt x="1137" y="337"/>
                      <a:pt x="1669" y="116"/>
                      <a:pt x="2236" y="116"/>
                    </a:cubicBezTo>
                    <a:cubicBezTo>
                      <a:pt x="2803" y="116"/>
                      <a:pt x="3335" y="337"/>
                      <a:pt x="3736" y="737"/>
                    </a:cubicBezTo>
                    <a:cubicBezTo>
                      <a:pt x="4125" y="1126"/>
                      <a:pt x="4344" y="1639"/>
                      <a:pt x="4357" y="2186"/>
                    </a:cubicBezTo>
                    <a:cubicBezTo>
                      <a:pt x="4472" y="2186"/>
                      <a:pt x="4472" y="2186"/>
                      <a:pt x="4472" y="2186"/>
                    </a:cubicBezTo>
                    <a:cubicBezTo>
                      <a:pt x="4459" y="1608"/>
                      <a:pt x="4228" y="1066"/>
                      <a:pt x="3818" y="656"/>
                    </a:cubicBezTo>
                    <a:cubicBezTo>
                      <a:pt x="3395" y="233"/>
                      <a:pt x="2834" y="0"/>
                      <a:pt x="2236" y="0"/>
                    </a:cubicBezTo>
                    <a:cubicBezTo>
                      <a:pt x="1638" y="0"/>
                      <a:pt x="1077" y="233"/>
                      <a:pt x="654" y="656"/>
                    </a:cubicBezTo>
                    <a:cubicBezTo>
                      <a:pt x="244" y="1066"/>
                      <a:pt x="13" y="1608"/>
                      <a:pt x="0" y="2186"/>
                    </a:cubicBezTo>
                    <a:lnTo>
                      <a:pt x="115" y="21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29" name="Freeform 12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398608" y="2330274"/>
                <a:ext cx="2628639" cy="1199170"/>
              </a:xfrm>
              <a:custGeom>
                <a:avLst/>
                <a:gdLst>
                  <a:gd name="T0" fmla="*/ 3391 w 6837"/>
                  <a:gd name="T1" fmla="*/ 0 h 3119"/>
                  <a:gd name="T2" fmla="*/ 6406 w 6837"/>
                  <a:gd name="T3" fmla="*/ 1736 h 3119"/>
                  <a:gd name="T4" fmla="*/ 5878 w 6837"/>
                  <a:gd name="T5" fmla="*/ 2039 h 3119"/>
                  <a:gd name="T6" fmla="*/ 5112 w 6837"/>
                  <a:gd name="T7" fmla="*/ 445 h 3119"/>
                  <a:gd name="T8" fmla="*/ 5160 w 6837"/>
                  <a:gd name="T9" fmla="*/ 472 h 3119"/>
                  <a:gd name="T10" fmla="*/ 431 w 6837"/>
                  <a:gd name="T11" fmla="*/ 1736 h 3119"/>
                  <a:gd name="T12" fmla="*/ 2030 w 6837"/>
                  <a:gd name="T13" fmla="*/ 972 h 3119"/>
                  <a:gd name="T14" fmla="*/ 1982 w 6837"/>
                  <a:gd name="T15" fmla="*/ 999 h 3119"/>
                  <a:gd name="T16" fmla="*/ 3087 w 6837"/>
                  <a:gd name="T17" fmla="*/ 15 h 3119"/>
                  <a:gd name="T18" fmla="*/ 3113 w 6837"/>
                  <a:gd name="T19" fmla="*/ 247 h 3119"/>
                  <a:gd name="T20" fmla="*/ 2678 w 6837"/>
                  <a:gd name="T21" fmla="*/ 80 h 3119"/>
                  <a:gd name="T22" fmla="*/ 2456 w 6837"/>
                  <a:gd name="T23" fmla="*/ 380 h 3119"/>
                  <a:gd name="T24" fmla="*/ 2403 w 6837"/>
                  <a:gd name="T25" fmla="*/ 397 h 3119"/>
                  <a:gd name="T26" fmla="*/ 2047 w 6837"/>
                  <a:gd name="T27" fmla="*/ 285 h 3119"/>
                  <a:gd name="T28" fmla="*/ 2143 w 6837"/>
                  <a:gd name="T29" fmla="*/ 498 h 3119"/>
                  <a:gd name="T30" fmla="*/ 3725 w 6837"/>
                  <a:gd name="T31" fmla="*/ 247 h 3119"/>
                  <a:gd name="T32" fmla="*/ 4159 w 6837"/>
                  <a:gd name="T33" fmla="*/ 80 h 3119"/>
                  <a:gd name="T34" fmla="*/ 4111 w 6837"/>
                  <a:gd name="T35" fmla="*/ 309 h 3119"/>
                  <a:gd name="T36" fmla="*/ 4453 w 6837"/>
                  <a:gd name="T37" fmla="*/ 159 h 3119"/>
                  <a:gd name="T38" fmla="*/ 4506 w 6837"/>
                  <a:gd name="T39" fmla="*/ 176 h 3119"/>
                  <a:gd name="T40" fmla="*/ 4695 w 6837"/>
                  <a:gd name="T41" fmla="*/ 498 h 3119"/>
                  <a:gd name="T42" fmla="*/ 6837 w 6837"/>
                  <a:gd name="T43" fmla="*/ 3093 h 3119"/>
                  <a:gd name="T44" fmla="*/ 6605 w 6837"/>
                  <a:gd name="T45" fmla="*/ 3119 h 3119"/>
                  <a:gd name="T46" fmla="*/ 6772 w 6837"/>
                  <a:gd name="T47" fmla="*/ 2686 h 3119"/>
                  <a:gd name="T48" fmla="*/ 6784 w 6837"/>
                  <a:gd name="T49" fmla="*/ 2740 h 3119"/>
                  <a:gd name="T50" fmla="*/ 6454 w 6837"/>
                  <a:gd name="T51" fmla="*/ 2411 h 3119"/>
                  <a:gd name="T52" fmla="*/ 6567 w 6837"/>
                  <a:gd name="T53" fmla="*/ 2056 h 3119"/>
                  <a:gd name="T54" fmla="*/ 6353 w 6837"/>
                  <a:gd name="T55" fmla="*/ 2152 h 3119"/>
                  <a:gd name="T56" fmla="*/ 1450 w 6837"/>
                  <a:gd name="T57" fmla="*/ 619 h 3119"/>
                  <a:gd name="T58" fmla="*/ 1586 w 6837"/>
                  <a:gd name="T59" fmla="*/ 808 h 3119"/>
                  <a:gd name="T60" fmla="*/ 1125 w 6837"/>
                  <a:gd name="T61" fmla="*/ 877 h 3119"/>
                  <a:gd name="T62" fmla="*/ 1079 w 6837"/>
                  <a:gd name="T63" fmla="*/ 1245 h 3119"/>
                  <a:gd name="T64" fmla="*/ 1042 w 6837"/>
                  <a:gd name="T65" fmla="*/ 1286 h 3119"/>
                  <a:gd name="T66" fmla="*/ 677 w 6837"/>
                  <a:gd name="T67" fmla="*/ 1362 h 3119"/>
                  <a:gd name="T68" fmla="*/ 864 w 6837"/>
                  <a:gd name="T69" fmla="*/ 1501 h 3119"/>
                  <a:gd name="T70" fmla="*/ 6010 w 6837"/>
                  <a:gd name="T71" fmla="*/ 1552 h 3119"/>
                  <a:gd name="T72" fmla="*/ 6011 w 6837"/>
                  <a:gd name="T73" fmla="*/ 1178 h 3119"/>
                  <a:gd name="T74" fmla="*/ 5837 w 6837"/>
                  <a:gd name="T75" fmla="*/ 1333 h 3119"/>
                  <a:gd name="T76" fmla="*/ 5721 w 6837"/>
                  <a:gd name="T77" fmla="*/ 883 h 3119"/>
                  <a:gd name="T78" fmla="*/ 5762 w 6837"/>
                  <a:gd name="T79" fmla="*/ 921 h 3119"/>
                  <a:gd name="T80" fmla="*/ 5303 w 6837"/>
                  <a:gd name="T81" fmla="*/ 844 h 3119"/>
                  <a:gd name="T82" fmla="*/ 238 w 6837"/>
                  <a:gd name="T83" fmla="*/ 3062 h 3119"/>
                  <a:gd name="T84" fmla="*/ 233 w 6837"/>
                  <a:gd name="T85" fmla="*/ 3119 h 3119"/>
                  <a:gd name="T86" fmla="*/ 65 w 6837"/>
                  <a:gd name="T87" fmla="*/ 2686 h 3119"/>
                  <a:gd name="T88" fmla="*/ 294 w 6837"/>
                  <a:gd name="T89" fmla="*/ 2733 h 3119"/>
                  <a:gd name="T90" fmla="*/ 144 w 6837"/>
                  <a:gd name="T91" fmla="*/ 2392 h 3119"/>
                  <a:gd name="T92" fmla="*/ 506 w 6837"/>
                  <a:gd name="T93" fmla="*/ 2101 h 3119"/>
                  <a:gd name="T94" fmla="*/ 484 w 6837"/>
                  <a:gd name="T95" fmla="*/ 2152 h 3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837" h="3119">
                    <a:moveTo>
                      <a:pt x="3446" y="609"/>
                    </a:moveTo>
                    <a:lnTo>
                      <a:pt x="3391" y="609"/>
                    </a:lnTo>
                    <a:lnTo>
                      <a:pt x="3391" y="0"/>
                    </a:lnTo>
                    <a:lnTo>
                      <a:pt x="3446" y="0"/>
                    </a:lnTo>
                    <a:lnTo>
                      <a:pt x="3446" y="609"/>
                    </a:lnTo>
                    <a:close/>
                    <a:moveTo>
                      <a:pt x="6406" y="1736"/>
                    </a:moveTo>
                    <a:lnTo>
                      <a:pt x="6379" y="1688"/>
                    </a:lnTo>
                    <a:lnTo>
                      <a:pt x="5851" y="1992"/>
                    </a:lnTo>
                    <a:lnTo>
                      <a:pt x="5878" y="2039"/>
                    </a:lnTo>
                    <a:lnTo>
                      <a:pt x="6406" y="1736"/>
                    </a:lnTo>
                    <a:close/>
                    <a:moveTo>
                      <a:pt x="5160" y="472"/>
                    </a:moveTo>
                    <a:lnTo>
                      <a:pt x="5112" y="445"/>
                    </a:lnTo>
                    <a:lnTo>
                      <a:pt x="4807" y="972"/>
                    </a:lnTo>
                    <a:lnTo>
                      <a:pt x="4855" y="999"/>
                    </a:lnTo>
                    <a:lnTo>
                      <a:pt x="5160" y="472"/>
                    </a:lnTo>
                    <a:close/>
                    <a:moveTo>
                      <a:pt x="987" y="1992"/>
                    </a:moveTo>
                    <a:lnTo>
                      <a:pt x="459" y="1688"/>
                    </a:lnTo>
                    <a:lnTo>
                      <a:pt x="431" y="1736"/>
                    </a:lnTo>
                    <a:lnTo>
                      <a:pt x="958" y="2039"/>
                    </a:lnTo>
                    <a:lnTo>
                      <a:pt x="987" y="1992"/>
                    </a:lnTo>
                    <a:close/>
                    <a:moveTo>
                      <a:pt x="2030" y="972"/>
                    </a:moveTo>
                    <a:lnTo>
                      <a:pt x="1726" y="445"/>
                    </a:lnTo>
                    <a:lnTo>
                      <a:pt x="1678" y="472"/>
                    </a:lnTo>
                    <a:lnTo>
                      <a:pt x="1982" y="999"/>
                    </a:lnTo>
                    <a:lnTo>
                      <a:pt x="2030" y="972"/>
                    </a:lnTo>
                    <a:close/>
                    <a:moveTo>
                      <a:pt x="3113" y="247"/>
                    </a:moveTo>
                    <a:lnTo>
                      <a:pt x="3087" y="15"/>
                    </a:lnTo>
                    <a:lnTo>
                      <a:pt x="3032" y="22"/>
                    </a:lnTo>
                    <a:lnTo>
                      <a:pt x="3056" y="254"/>
                    </a:lnTo>
                    <a:lnTo>
                      <a:pt x="3113" y="247"/>
                    </a:lnTo>
                    <a:close/>
                    <a:moveTo>
                      <a:pt x="2781" y="297"/>
                    </a:moveTo>
                    <a:lnTo>
                      <a:pt x="2731" y="70"/>
                    </a:lnTo>
                    <a:lnTo>
                      <a:pt x="2678" y="80"/>
                    </a:lnTo>
                    <a:lnTo>
                      <a:pt x="2726" y="309"/>
                    </a:lnTo>
                    <a:lnTo>
                      <a:pt x="2781" y="297"/>
                    </a:lnTo>
                    <a:close/>
                    <a:moveTo>
                      <a:pt x="2456" y="380"/>
                    </a:moveTo>
                    <a:lnTo>
                      <a:pt x="2384" y="159"/>
                    </a:lnTo>
                    <a:lnTo>
                      <a:pt x="2331" y="176"/>
                    </a:lnTo>
                    <a:lnTo>
                      <a:pt x="2403" y="397"/>
                    </a:lnTo>
                    <a:lnTo>
                      <a:pt x="2456" y="380"/>
                    </a:lnTo>
                    <a:close/>
                    <a:moveTo>
                      <a:pt x="2143" y="498"/>
                    </a:moveTo>
                    <a:lnTo>
                      <a:pt x="2047" y="285"/>
                    </a:lnTo>
                    <a:lnTo>
                      <a:pt x="1996" y="307"/>
                    </a:lnTo>
                    <a:lnTo>
                      <a:pt x="2092" y="520"/>
                    </a:lnTo>
                    <a:lnTo>
                      <a:pt x="2143" y="498"/>
                    </a:lnTo>
                    <a:close/>
                    <a:moveTo>
                      <a:pt x="3805" y="22"/>
                    </a:moveTo>
                    <a:lnTo>
                      <a:pt x="3751" y="15"/>
                    </a:lnTo>
                    <a:lnTo>
                      <a:pt x="3725" y="247"/>
                    </a:lnTo>
                    <a:lnTo>
                      <a:pt x="3781" y="254"/>
                    </a:lnTo>
                    <a:lnTo>
                      <a:pt x="3805" y="22"/>
                    </a:lnTo>
                    <a:close/>
                    <a:moveTo>
                      <a:pt x="4159" y="80"/>
                    </a:moveTo>
                    <a:lnTo>
                      <a:pt x="4106" y="70"/>
                    </a:lnTo>
                    <a:lnTo>
                      <a:pt x="4057" y="297"/>
                    </a:lnTo>
                    <a:lnTo>
                      <a:pt x="4111" y="309"/>
                    </a:lnTo>
                    <a:lnTo>
                      <a:pt x="4159" y="80"/>
                    </a:lnTo>
                    <a:close/>
                    <a:moveTo>
                      <a:pt x="4506" y="176"/>
                    </a:moveTo>
                    <a:lnTo>
                      <a:pt x="4453" y="159"/>
                    </a:lnTo>
                    <a:lnTo>
                      <a:pt x="4382" y="380"/>
                    </a:lnTo>
                    <a:lnTo>
                      <a:pt x="4435" y="397"/>
                    </a:lnTo>
                    <a:lnTo>
                      <a:pt x="4506" y="176"/>
                    </a:lnTo>
                    <a:close/>
                    <a:moveTo>
                      <a:pt x="4842" y="307"/>
                    </a:moveTo>
                    <a:lnTo>
                      <a:pt x="4790" y="285"/>
                    </a:lnTo>
                    <a:lnTo>
                      <a:pt x="4695" y="498"/>
                    </a:lnTo>
                    <a:lnTo>
                      <a:pt x="4746" y="520"/>
                    </a:lnTo>
                    <a:lnTo>
                      <a:pt x="4842" y="307"/>
                    </a:lnTo>
                    <a:close/>
                    <a:moveTo>
                      <a:pt x="6837" y="3093"/>
                    </a:moveTo>
                    <a:lnTo>
                      <a:pt x="6831" y="3038"/>
                    </a:lnTo>
                    <a:lnTo>
                      <a:pt x="6600" y="3062"/>
                    </a:lnTo>
                    <a:lnTo>
                      <a:pt x="6605" y="3119"/>
                    </a:lnTo>
                    <a:lnTo>
                      <a:pt x="6837" y="3093"/>
                    </a:lnTo>
                    <a:close/>
                    <a:moveTo>
                      <a:pt x="6784" y="2740"/>
                    </a:moveTo>
                    <a:lnTo>
                      <a:pt x="6772" y="2686"/>
                    </a:lnTo>
                    <a:lnTo>
                      <a:pt x="6543" y="2733"/>
                    </a:lnTo>
                    <a:lnTo>
                      <a:pt x="6555" y="2788"/>
                    </a:lnTo>
                    <a:lnTo>
                      <a:pt x="6784" y="2740"/>
                    </a:lnTo>
                    <a:close/>
                    <a:moveTo>
                      <a:pt x="6694" y="2392"/>
                    </a:moveTo>
                    <a:lnTo>
                      <a:pt x="6677" y="2339"/>
                    </a:lnTo>
                    <a:lnTo>
                      <a:pt x="6454" y="2411"/>
                    </a:lnTo>
                    <a:lnTo>
                      <a:pt x="6471" y="2464"/>
                    </a:lnTo>
                    <a:lnTo>
                      <a:pt x="6694" y="2392"/>
                    </a:lnTo>
                    <a:close/>
                    <a:moveTo>
                      <a:pt x="6567" y="2056"/>
                    </a:moveTo>
                    <a:lnTo>
                      <a:pt x="6545" y="2007"/>
                    </a:lnTo>
                    <a:lnTo>
                      <a:pt x="6331" y="2101"/>
                    </a:lnTo>
                    <a:lnTo>
                      <a:pt x="6353" y="2152"/>
                    </a:lnTo>
                    <a:lnTo>
                      <a:pt x="6567" y="2056"/>
                    </a:lnTo>
                    <a:close/>
                    <a:moveTo>
                      <a:pt x="1586" y="808"/>
                    </a:moveTo>
                    <a:lnTo>
                      <a:pt x="1450" y="619"/>
                    </a:lnTo>
                    <a:lnTo>
                      <a:pt x="1404" y="651"/>
                    </a:lnTo>
                    <a:lnTo>
                      <a:pt x="1541" y="841"/>
                    </a:lnTo>
                    <a:lnTo>
                      <a:pt x="1586" y="808"/>
                    </a:lnTo>
                    <a:close/>
                    <a:moveTo>
                      <a:pt x="1322" y="1013"/>
                    </a:moveTo>
                    <a:lnTo>
                      <a:pt x="1167" y="839"/>
                    </a:lnTo>
                    <a:lnTo>
                      <a:pt x="1125" y="877"/>
                    </a:lnTo>
                    <a:lnTo>
                      <a:pt x="1279" y="1050"/>
                    </a:lnTo>
                    <a:lnTo>
                      <a:pt x="1322" y="1013"/>
                    </a:lnTo>
                    <a:close/>
                    <a:moveTo>
                      <a:pt x="1079" y="1245"/>
                    </a:moveTo>
                    <a:lnTo>
                      <a:pt x="908" y="1088"/>
                    </a:lnTo>
                    <a:lnTo>
                      <a:pt x="871" y="1129"/>
                    </a:lnTo>
                    <a:lnTo>
                      <a:pt x="1042" y="1286"/>
                    </a:lnTo>
                    <a:lnTo>
                      <a:pt x="1079" y="1245"/>
                    </a:lnTo>
                    <a:close/>
                    <a:moveTo>
                      <a:pt x="864" y="1501"/>
                    </a:moveTo>
                    <a:lnTo>
                      <a:pt x="677" y="1362"/>
                    </a:lnTo>
                    <a:lnTo>
                      <a:pt x="643" y="1407"/>
                    </a:lnTo>
                    <a:lnTo>
                      <a:pt x="831" y="1547"/>
                    </a:lnTo>
                    <a:lnTo>
                      <a:pt x="864" y="1501"/>
                    </a:lnTo>
                    <a:close/>
                    <a:moveTo>
                      <a:pt x="6232" y="1461"/>
                    </a:moveTo>
                    <a:lnTo>
                      <a:pt x="6201" y="1415"/>
                    </a:lnTo>
                    <a:lnTo>
                      <a:pt x="6010" y="1552"/>
                    </a:lnTo>
                    <a:lnTo>
                      <a:pt x="6042" y="1596"/>
                    </a:lnTo>
                    <a:lnTo>
                      <a:pt x="6232" y="1461"/>
                    </a:lnTo>
                    <a:close/>
                    <a:moveTo>
                      <a:pt x="6011" y="1178"/>
                    </a:moveTo>
                    <a:lnTo>
                      <a:pt x="5975" y="1137"/>
                    </a:lnTo>
                    <a:lnTo>
                      <a:pt x="5799" y="1291"/>
                    </a:lnTo>
                    <a:lnTo>
                      <a:pt x="5837" y="1333"/>
                    </a:lnTo>
                    <a:lnTo>
                      <a:pt x="6011" y="1178"/>
                    </a:lnTo>
                    <a:close/>
                    <a:moveTo>
                      <a:pt x="5762" y="921"/>
                    </a:moveTo>
                    <a:lnTo>
                      <a:pt x="5721" y="883"/>
                    </a:lnTo>
                    <a:lnTo>
                      <a:pt x="5563" y="1056"/>
                    </a:lnTo>
                    <a:lnTo>
                      <a:pt x="5604" y="1093"/>
                    </a:lnTo>
                    <a:lnTo>
                      <a:pt x="5762" y="921"/>
                    </a:lnTo>
                    <a:close/>
                    <a:moveTo>
                      <a:pt x="5486" y="691"/>
                    </a:moveTo>
                    <a:lnTo>
                      <a:pt x="5442" y="658"/>
                    </a:lnTo>
                    <a:lnTo>
                      <a:pt x="5303" y="844"/>
                    </a:lnTo>
                    <a:lnTo>
                      <a:pt x="5348" y="878"/>
                    </a:lnTo>
                    <a:lnTo>
                      <a:pt x="5486" y="691"/>
                    </a:lnTo>
                    <a:close/>
                    <a:moveTo>
                      <a:pt x="238" y="3062"/>
                    </a:moveTo>
                    <a:lnTo>
                      <a:pt x="7" y="3038"/>
                    </a:lnTo>
                    <a:lnTo>
                      <a:pt x="0" y="3093"/>
                    </a:lnTo>
                    <a:lnTo>
                      <a:pt x="233" y="3119"/>
                    </a:lnTo>
                    <a:lnTo>
                      <a:pt x="238" y="3062"/>
                    </a:lnTo>
                    <a:close/>
                    <a:moveTo>
                      <a:pt x="294" y="2733"/>
                    </a:moveTo>
                    <a:lnTo>
                      <a:pt x="65" y="2686"/>
                    </a:lnTo>
                    <a:lnTo>
                      <a:pt x="53" y="2740"/>
                    </a:lnTo>
                    <a:lnTo>
                      <a:pt x="282" y="2788"/>
                    </a:lnTo>
                    <a:lnTo>
                      <a:pt x="294" y="2733"/>
                    </a:lnTo>
                    <a:close/>
                    <a:moveTo>
                      <a:pt x="383" y="2411"/>
                    </a:moveTo>
                    <a:lnTo>
                      <a:pt x="161" y="2339"/>
                    </a:lnTo>
                    <a:lnTo>
                      <a:pt x="144" y="2392"/>
                    </a:lnTo>
                    <a:lnTo>
                      <a:pt x="366" y="2464"/>
                    </a:lnTo>
                    <a:lnTo>
                      <a:pt x="383" y="2411"/>
                    </a:lnTo>
                    <a:close/>
                    <a:moveTo>
                      <a:pt x="506" y="2101"/>
                    </a:moveTo>
                    <a:lnTo>
                      <a:pt x="293" y="2007"/>
                    </a:lnTo>
                    <a:lnTo>
                      <a:pt x="270" y="2056"/>
                    </a:lnTo>
                    <a:lnTo>
                      <a:pt x="484" y="2152"/>
                    </a:lnTo>
                    <a:lnTo>
                      <a:pt x="506" y="2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30" name="Freeform 22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9617768" y="3479463"/>
                <a:ext cx="202617" cy="201078"/>
              </a:xfrm>
              <a:custGeom>
                <a:avLst/>
                <a:gdLst>
                  <a:gd name="T0" fmla="*/ 262 w 308"/>
                  <a:gd name="T1" fmla="*/ 69 h 307"/>
                  <a:gd name="T2" fmla="*/ 70 w 308"/>
                  <a:gd name="T3" fmla="*/ 46 h 307"/>
                  <a:gd name="T4" fmla="*/ 47 w 308"/>
                  <a:gd name="T5" fmla="*/ 238 h 307"/>
                  <a:gd name="T6" fmla="*/ 239 w 308"/>
                  <a:gd name="T7" fmla="*/ 261 h 307"/>
                  <a:gd name="T8" fmla="*/ 262 w 308"/>
                  <a:gd name="T9" fmla="*/ 69 h 307"/>
                  <a:gd name="T10" fmla="*/ 103 w 308"/>
                  <a:gd name="T11" fmla="*/ 194 h 307"/>
                  <a:gd name="T12" fmla="*/ 114 w 308"/>
                  <a:gd name="T13" fmla="*/ 103 h 307"/>
                  <a:gd name="T14" fmla="*/ 205 w 308"/>
                  <a:gd name="T15" fmla="*/ 113 h 307"/>
                  <a:gd name="T16" fmla="*/ 195 w 308"/>
                  <a:gd name="T17" fmla="*/ 205 h 307"/>
                  <a:gd name="T18" fmla="*/ 103 w 308"/>
                  <a:gd name="T19" fmla="*/ 194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8" h="307">
                    <a:moveTo>
                      <a:pt x="262" y="69"/>
                    </a:moveTo>
                    <a:cubicBezTo>
                      <a:pt x="215" y="10"/>
                      <a:pt x="129" y="0"/>
                      <a:pt x="70" y="46"/>
                    </a:cubicBezTo>
                    <a:cubicBezTo>
                      <a:pt x="11" y="93"/>
                      <a:pt x="0" y="179"/>
                      <a:pt x="47" y="238"/>
                    </a:cubicBezTo>
                    <a:cubicBezTo>
                      <a:pt x="94" y="297"/>
                      <a:pt x="180" y="307"/>
                      <a:pt x="239" y="261"/>
                    </a:cubicBezTo>
                    <a:cubicBezTo>
                      <a:pt x="298" y="214"/>
                      <a:pt x="308" y="128"/>
                      <a:pt x="262" y="69"/>
                    </a:cubicBezTo>
                    <a:close/>
                    <a:moveTo>
                      <a:pt x="103" y="194"/>
                    </a:moveTo>
                    <a:cubicBezTo>
                      <a:pt x="81" y="166"/>
                      <a:pt x="86" y="125"/>
                      <a:pt x="114" y="103"/>
                    </a:cubicBezTo>
                    <a:cubicBezTo>
                      <a:pt x="142" y="80"/>
                      <a:pt x="183" y="85"/>
                      <a:pt x="205" y="113"/>
                    </a:cubicBezTo>
                    <a:cubicBezTo>
                      <a:pt x="228" y="141"/>
                      <a:pt x="223" y="182"/>
                      <a:pt x="195" y="205"/>
                    </a:cubicBezTo>
                    <a:cubicBezTo>
                      <a:pt x="167" y="227"/>
                      <a:pt x="126" y="222"/>
                      <a:pt x="103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31" name="Freeform 2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9790012" y="3351819"/>
                <a:ext cx="953492" cy="249522"/>
              </a:xfrm>
              <a:custGeom>
                <a:avLst/>
                <a:gdLst>
                  <a:gd name="T0" fmla="*/ 25 w 1450"/>
                  <a:gd name="T1" fmla="*/ 381 h 381"/>
                  <a:gd name="T2" fmla="*/ 1450 w 1450"/>
                  <a:gd name="T3" fmla="*/ 0 h 381"/>
                  <a:gd name="T4" fmla="*/ 0 w 1450"/>
                  <a:gd name="T5" fmla="*/ 264 h 381"/>
                  <a:gd name="T6" fmla="*/ 25 w 1450"/>
                  <a:gd name="T7" fmla="*/ 38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0" h="381">
                    <a:moveTo>
                      <a:pt x="25" y="381"/>
                    </a:moveTo>
                    <a:cubicBezTo>
                      <a:pt x="1450" y="0"/>
                      <a:pt x="1450" y="0"/>
                      <a:pt x="1450" y="0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27" y="298"/>
                      <a:pt x="35" y="342"/>
                      <a:pt x="25" y="3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  <p:sp>
            <p:nvSpPr>
              <p:cNvPr id="32" name="Freeform 2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9448601" y="3552897"/>
                <a:ext cx="206077" cy="138794"/>
              </a:xfrm>
              <a:custGeom>
                <a:avLst/>
                <a:gdLst>
                  <a:gd name="T0" fmla="*/ 281 w 313"/>
                  <a:gd name="T1" fmla="*/ 0 h 212"/>
                  <a:gd name="T2" fmla="*/ 0 w 313"/>
                  <a:gd name="T3" fmla="*/ 51 h 212"/>
                  <a:gd name="T4" fmla="*/ 59 w 313"/>
                  <a:gd name="T5" fmla="*/ 125 h 212"/>
                  <a:gd name="T6" fmla="*/ 28 w 313"/>
                  <a:gd name="T7" fmla="*/ 212 h 212"/>
                  <a:gd name="T8" fmla="*/ 313 w 313"/>
                  <a:gd name="T9" fmla="*/ 136 h 212"/>
                  <a:gd name="T10" fmla="*/ 304 w 313"/>
                  <a:gd name="T11" fmla="*/ 126 h 212"/>
                  <a:gd name="T12" fmla="*/ 281 w 313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212">
                    <a:moveTo>
                      <a:pt x="281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59" y="125"/>
                      <a:pt x="59" y="125"/>
                      <a:pt x="59" y="125"/>
                    </a:cubicBezTo>
                    <a:cubicBezTo>
                      <a:pt x="28" y="212"/>
                      <a:pt x="28" y="212"/>
                      <a:pt x="28" y="212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0" y="133"/>
                      <a:pt x="307" y="130"/>
                      <a:pt x="304" y="126"/>
                    </a:cubicBezTo>
                    <a:cubicBezTo>
                      <a:pt x="275" y="89"/>
                      <a:pt x="268" y="42"/>
                      <a:pt x="28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endParaRPr>
              </a:p>
            </p:txBody>
          </p:sp>
        </p:grpSp>
        <p:sp>
          <p:nvSpPr>
            <p:cNvPr id="15" name="Speech Bubble: Rectangle 3"/>
            <p:cNvSpPr/>
            <p:nvPr>
              <p:custDataLst>
                <p:tags r:id="rId17"/>
              </p:custDataLst>
            </p:nvPr>
          </p:nvSpPr>
          <p:spPr>
            <a:xfrm>
              <a:off x="3280125" y="1827159"/>
              <a:ext cx="1131198" cy="607718"/>
            </a:xfrm>
            <a:prstGeom prst="wedgeRectCallout">
              <a:avLst>
                <a:gd name="adj1" fmla="val -33820"/>
                <a:gd name="adj2" fmla="val 9873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16" name="TextBox 76"/>
            <p:cNvSpPr txBox="1"/>
            <p:nvPr>
              <p:custDataLst>
                <p:tags r:id="rId18"/>
              </p:custDataLst>
            </p:nvPr>
          </p:nvSpPr>
          <p:spPr>
            <a:xfrm>
              <a:off x="3203408" y="1918919"/>
              <a:ext cx="1284632" cy="3550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pc="3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rPr>
                <a:t>1</a:t>
              </a:r>
              <a:endParaRPr lang="en-US" spc="3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17" name="Speech Bubble: Rectangle 77"/>
            <p:cNvSpPr/>
            <p:nvPr>
              <p:custDataLst>
                <p:tags r:id="rId19"/>
              </p:custDataLst>
            </p:nvPr>
          </p:nvSpPr>
          <p:spPr>
            <a:xfrm>
              <a:off x="6682746" y="1827159"/>
              <a:ext cx="1131198" cy="607718"/>
            </a:xfrm>
            <a:prstGeom prst="wedgeRectCallout">
              <a:avLst>
                <a:gd name="adj1" fmla="val -33820"/>
                <a:gd name="adj2" fmla="val 987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18" name="TextBox 78"/>
            <p:cNvSpPr txBox="1"/>
            <p:nvPr>
              <p:custDataLst>
                <p:tags r:id="rId20"/>
              </p:custDataLst>
            </p:nvPr>
          </p:nvSpPr>
          <p:spPr>
            <a:xfrm>
              <a:off x="6606028" y="1918919"/>
              <a:ext cx="1284632" cy="3550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pc="3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rPr>
                <a:t>2</a:t>
              </a:r>
              <a:endParaRPr lang="en-US" altLang="zh-CN" spc="3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20" name="Speech Bubble: Rectangle 79"/>
            <p:cNvSpPr/>
            <p:nvPr>
              <p:custDataLst>
                <p:tags r:id="rId21"/>
              </p:custDataLst>
            </p:nvPr>
          </p:nvSpPr>
          <p:spPr>
            <a:xfrm>
              <a:off x="9947408" y="1851655"/>
              <a:ext cx="1131198" cy="607718"/>
            </a:xfrm>
            <a:prstGeom prst="wedgeRectCallout">
              <a:avLst>
                <a:gd name="adj1" fmla="val -33820"/>
                <a:gd name="adj2" fmla="val 9873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zh-CN"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21" name="TextBox 80"/>
            <p:cNvSpPr txBox="1"/>
            <p:nvPr>
              <p:custDataLst>
                <p:tags r:id="rId22"/>
              </p:custDataLst>
            </p:nvPr>
          </p:nvSpPr>
          <p:spPr>
            <a:xfrm>
              <a:off x="9931932" y="1918919"/>
              <a:ext cx="1284632" cy="3550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pc="3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rPr>
                <a:t>3</a:t>
              </a:r>
              <a:endParaRPr lang="en-US" altLang="zh-CN" spc="3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23"/>
              </p:custDataLst>
            </p:nvPr>
          </p:nvSpPr>
          <p:spPr>
            <a:xfrm>
              <a:off x="759731" y="4151033"/>
              <a:ext cx="3407003" cy="2532019"/>
            </a:xfrm>
            <a:prstGeom prst="rect">
              <a:avLst/>
            </a:prstGeom>
          </p:spPr>
          <p:txBody>
            <a:bodyPr vert="horz"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Android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主动向开发者和最终的用户显示可能的警告，方便发现问题及修复问题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24"/>
              </p:custDataLst>
            </p:nvPr>
          </p:nvSpPr>
          <p:spPr>
            <a:xfrm>
              <a:off x="4410932" y="4269204"/>
              <a:ext cx="3016255" cy="2131955"/>
            </a:xfrm>
            <a:prstGeom prst="rect">
              <a:avLst/>
            </a:prstGeom>
          </p:spPr>
          <p:txBody>
            <a:bodyPr vert="horz"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Google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应提供正确且清晰的文档，确保展示的代码都是正确且安全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25"/>
              </p:custDataLst>
            </p:nvPr>
          </p:nvSpPr>
          <p:spPr>
            <a:xfrm>
              <a:off x="7891287" y="4397590"/>
              <a:ext cx="2859481" cy="2224087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Calibri Light" panose="020F0302020204030204" pitchFamily="34" charset="0"/>
                </a:rPr>
                <a:t>开发者应该仔细辨别代码片段，利用自动化的工具以验证代码安全性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 Light" panose="020F03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86696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rgbClr val="444444"/>
                </a:solidFill>
                <a:latin typeface="Calibri Light" panose="020F0302020204030204" pitchFamily="34" charset="0"/>
                <a:ea typeface="思源宋体 CN" panose="02020700000000000000" pitchFamily="18" charset="-122"/>
                <a:cs typeface="Calibri Light" panose="020F0302020204030204" pitchFamily="34" charset="0"/>
              </a:rPr>
              <a:t>可能的改进思路</a:t>
            </a:r>
            <a:endParaRPr lang="zh-CN" altLang="en-US" sz="2400" spc="600" dirty="0">
              <a:solidFill>
                <a:srgbClr val="444444"/>
              </a:solidFill>
              <a:latin typeface="Calibri Light" panose="020F0302020204030204" pitchFamily="34" charset="0"/>
              <a:ea typeface="思源宋体 CN" panose="020207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295910" y="809625"/>
            <a:ext cx="11790680" cy="57575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增加语义错误识别能力</a:t>
            </a:r>
            <a:endParaRPr lang="zh-CN" altLang="en-US" sz="24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当前 ManiScope 仅检查结构和语法，不检查语义冲突（例如：权限声明后却未使用）</a:t>
            </a:r>
            <a:endParaRPr lang="zh-CN" altLang="en-US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支持动态权限模型</a:t>
            </a:r>
            <a:endParaRPr lang="zh-CN" altLang="en-US" sz="24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支持运行时权限模型，结合实际代码调用关系分析权限使用合理性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结合代码分析</a:t>
            </a:r>
            <a:endParaRPr lang="zh-CN" altLang="en-US" sz="24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当前 ManiScope 只分析 manifest 文件；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可扩展至结合组件使用情况（如未声明的 receiver 是否被代码调用）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提升</a:t>
            </a:r>
            <a:r>
              <a:rPr lang="en-US" altLang="zh-CN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NLP</a:t>
            </a:r>
            <a:r>
              <a:rPr lang="zh-CN" altLang="en-US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精度</a:t>
            </a:r>
            <a:endParaRPr lang="zh-CN" altLang="en-US" sz="24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可引入更先进的 transformer-based 模型替代 FSM + rule-based 的方法，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提高精度和泛化能力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AutoNum type="arabicPeriod"/>
              <a:defRPr/>
            </a:pPr>
            <a:r>
              <a:rPr lang="zh-CN" altLang="en-US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集成</a:t>
            </a:r>
            <a:r>
              <a:rPr lang="en-US" altLang="zh-CN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CI/CD</a:t>
            </a:r>
            <a:r>
              <a:rPr lang="zh-CN" altLang="en-US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流程</a:t>
            </a:r>
            <a:endParaRPr lang="zh-CN" altLang="en-US" sz="24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将 ManiScope 纳入 Android App 的 DevSecOps 工具链，提升发布前安全检测能力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50000"/>
              </a:lnSpc>
              <a:buNone/>
              <a:defRPr/>
            </a:pP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92930" y="2944495"/>
            <a:ext cx="3405505" cy="121602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zh-CN" altLang="en-US" sz="32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总结</a:t>
            </a:r>
            <a:endParaRPr lang="zh-CN" altLang="en-US" sz="32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5009515" y="2112645"/>
            <a:ext cx="2171065" cy="6254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Part  04</a:t>
            </a:r>
            <a:endParaRPr lang="zh-CN" altLang="en-US" sz="3200" dirty="0">
              <a:solidFill>
                <a:schemeClr val="bg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793407" y="3626075"/>
            <a:ext cx="26039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866965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600" dirty="0">
                <a:solidFill>
                  <a:srgbClr val="444444"/>
                </a:solidFill>
                <a:latin typeface="Calibri Light" panose="020F0302020204030204" pitchFamily="34" charset="0"/>
                <a:ea typeface="思源宋体 CN" panose="02020700000000000000" pitchFamily="18" charset="-122"/>
                <a:cs typeface="Calibri Light" panose="020F0302020204030204" pitchFamily="34" charset="0"/>
              </a:rPr>
              <a:t>本篇论文的创新点</a:t>
            </a:r>
            <a:endParaRPr lang="zh-CN" altLang="en-US" sz="2400" spc="600" dirty="0">
              <a:solidFill>
                <a:srgbClr val="444444"/>
              </a:solidFill>
              <a:latin typeface="Calibri Light" panose="020F0302020204030204" pitchFamily="34" charset="0"/>
              <a:ea typeface="思源宋体 CN" panose="02020700000000000000" pitchFamily="18" charset="-122"/>
              <a:cs typeface="Calibri Light" panose="020F03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295910" y="871220"/>
            <a:ext cx="11790680" cy="57575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首次系统性发现与量化 Android Manifest 配置错误</a:t>
            </a:r>
            <a:endParaRPr lang="zh-CN" altLang="en-US" sz="24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提出并量化了一类此前从未被系统关注的问题：Manifest 文件中的结构性配置错误（如元素错位、属性遗漏等）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分析了超过 240 万个真实世界 Android 应用（含 Google Play 应用与预装应用），发现 超过三分之一存在配置错误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提出并实现自动化检测工具ManiScope</a:t>
            </a:r>
            <a:endParaRPr lang="zh-CN" altLang="en-US" sz="24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基于官方 Android 文档构建 Manifest 配置的 XSD Schema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利用 NLP + 规则提取 + FSM 状态机 从自然语言文档中提取约束关系（包括层次结构、出现次数等）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可自动校验实际 APK 的 manifest 文件，发现 misplaced/missing/misspelled 类型错误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结合</a:t>
            </a:r>
            <a:r>
              <a:rPr lang="en-US" altLang="zh-CN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CVSS</a:t>
            </a:r>
            <a:r>
              <a:rPr lang="zh-CN" altLang="en-US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分析其安全影响</a:t>
            </a:r>
            <a:endParaRPr lang="zh-CN" altLang="en-US" sz="24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将检测出的错误映射到具体的安全威胁（如组件劫持、敏感信息泄露等）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使用 CVSS 3.1 标准打分，评估其攻击向量与严重性等级，发现部分错误具有高危风险。</a:t>
            </a:r>
            <a:endParaRPr lang="zh-CN" altLang="en-US" sz="2000" b="1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1"/>
          <p:cNvSpPr/>
          <p:nvPr>
            <p:custDataLst>
              <p:tags r:id="rId1"/>
            </p:custDataLst>
          </p:nvPr>
        </p:nvSpPr>
        <p:spPr>
          <a:xfrm>
            <a:off x="-1270" y="635"/>
            <a:ext cx="12192635" cy="6857365"/>
          </a:xfrm>
          <a:custGeom>
            <a:avLst/>
            <a:gdLst>
              <a:gd name="connsiteX0" fmla="*/ 0 w 9187626"/>
              <a:gd name="connsiteY0" fmla="*/ 0 h 3646215"/>
              <a:gd name="connsiteX1" fmla="*/ 70498 w 9187626"/>
              <a:gd name="connsiteY1" fmla="*/ 17398 h 3646215"/>
              <a:gd name="connsiteX2" fmla="*/ 4593813 w 9187626"/>
              <a:gd name="connsiteY2" fmla="*/ 458311 h 3646215"/>
              <a:gd name="connsiteX3" fmla="*/ 9117128 w 9187626"/>
              <a:gd name="connsiteY3" fmla="*/ 17398 h 3646215"/>
              <a:gd name="connsiteX4" fmla="*/ 9187626 w 9187626"/>
              <a:gd name="connsiteY4" fmla="*/ 0 h 3646215"/>
              <a:gd name="connsiteX5" fmla="*/ 9187626 w 9187626"/>
              <a:gd name="connsiteY5" fmla="*/ 3646215 h 3646215"/>
              <a:gd name="connsiteX6" fmla="*/ 9117128 w 9187626"/>
              <a:gd name="connsiteY6" fmla="*/ 3628818 h 3646215"/>
              <a:gd name="connsiteX7" fmla="*/ 4593813 w 9187626"/>
              <a:gd name="connsiteY7" fmla="*/ 3187904 h 3646215"/>
              <a:gd name="connsiteX8" fmla="*/ 70498 w 9187626"/>
              <a:gd name="connsiteY8" fmla="*/ 3628818 h 3646215"/>
              <a:gd name="connsiteX9" fmla="*/ 0 w 9187626"/>
              <a:gd name="connsiteY9" fmla="*/ 3646215 h 364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87626" h="3646215">
                <a:moveTo>
                  <a:pt x="0" y="0"/>
                </a:moveTo>
                <a:lnTo>
                  <a:pt x="70498" y="17398"/>
                </a:lnTo>
                <a:cubicBezTo>
                  <a:pt x="1299714" y="292846"/>
                  <a:pt x="2875599" y="458311"/>
                  <a:pt x="4593813" y="458311"/>
                </a:cubicBezTo>
                <a:cubicBezTo>
                  <a:pt x="6312028" y="458311"/>
                  <a:pt x="7887913" y="292846"/>
                  <a:pt x="9117128" y="17398"/>
                </a:cubicBezTo>
                <a:lnTo>
                  <a:pt x="9187626" y="0"/>
                </a:lnTo>
                <a:lnTo>
                  <a:pt x="9187626" y="3646215"/>
                </a:lnTo>
                <a:lnTo>
                  <a:pt x="9117128" y="3628818"/>
                </a:lnTo>
                <a:cubicBezTo>
                  <a:pt x="7887913" y="3353370"/>
                  <a:pt x="6312028" y="3187904"/>
                  <a:pt x="4593813" y="3187904"/>
                </a:cubicBezTo>
                <a:cubicBezTo>
                  <a:pt x="2875599" y="3187904"/>
                  <a:pt x="1299714" y="3353370"/>
                  <a:pt x="70498" y="3628818"/>
                </a:cubicBezTo>
                <a:lnTo>
                  <a:pt x="0" y="36462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80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64615" y="187325"/>
            <a:ext cx="9344660" cy="584835"/>
          </a:xfrm>
        </p:spPr>
        <p:txBody>
          <a:bodyPr anchor="ctr">
            <a:no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323975" y="1210945"/>
            <a:ext cx="9790430" cy="25114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ManiScope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NLP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Android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官方清单文档中提取安全约束，构建 Schema 并批量校验应用 Manifest 文件。通过对超过 240 万个应用的检测，揭示了 广泛存在的结构性错误，并量化了其对安全的潜在影响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本研究是首个系统性量化 Manifest 配置错误并评估其安全影响的工作，具有极高的现实意义，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ManiScope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显著优于现有工具，发现了多达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个此前未知的漏洞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,适用于未来 DevSecOps 与移动安全实践中。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40" y="3988538"/>
            <a:ext cx="7680960" cy="286946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69268" y="2444974"/>
            <a:ext cx="7253466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4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演讲完毕 谢谢观看</a:t>
            </a:r>
            <a:endParaRPr lang="zh-CN" altLang="en-US" sz="64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54055" y="4208615"/>
            <a:ext cx="468389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2025.7.5</a:t>
            </a:r>
            <a:endParaRPr lang="en-US" sz="2400" b="1" spc="3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92930" y="2944495"/>
            <a:ext cx="3405505" cy="121602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zh-CN" altLang="en-US" sz="32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研究背景和方向</a:t>
            </a:r>
            <a:endParaRPr lang="zh-CN" altLang="en-US" sz="32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5009515" y="2112645"/>
            <a:ext cx="2171065" cy="6254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Part  01</a:t>
            </a:r>
            <a:endParaRPr lang="zh-CN" altLang="en-US" sz="3200" dirty="0">
              <a:solidFill>
                <a:schemeClr val="bg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793407" y="3626075"/>
            <a:ext cx="26039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361124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Manifest</a:t>
            </a:r>
            <a:r>
              <a:rPr lang="zh-CN" altLang="en-US" sz="2400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简介</a:t>
            </a:r>
            <a:r>
              <a:rPr lang="zh-CN" altLang="en-US" sz="2400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与分析</a:t>
            </a:r>
            <a:endParaRPr lang="zh-CN" altLang="en-US" sz="2400">
              <a:solidFill>
                <a:srgbClr val="444444"/>
              </a:solidFill>
              <a:latin typeface="Calibri Light" panose="020F0302020204030204" pitchFamily="34" charset="0"/>
              <a:cs typeface="Calibri Light" panose="020F0302020204030204" pitchFamily="3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463550" y="977900"/>
            <a:ext cx="4825365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5000"/>
                    <a:lumOff val="35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Manifest:</a:t>
            </a:r>
            <a:endParaRPr lang="en-US" altLang="zh-CN" sz="24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Android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操作系统</a:t>
            </a:r>
            <a:r>
              <a:rPr lang="en-US" altLang="zh-CN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(os)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中应用（</a:t>
            </a:r>
            <a:r>
              <a:rPr lang="en-US" altLang="zh-CN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app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）中定义权限和组件访问规则的关键配置文件。</a:t>
            </a:r>
            <a:endParaRPr lang="zh-CN" altLang="en-US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实现检测方式：</a:t>
            </a:r>
            <a:endParaRPr lang="zh-CN" altLang="en-US" sz="2400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使用</a:t>
            </a:r>
            <a:r>
              <a:rPr lang="zh-CN" altLang="en-US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自然语言处理（</a:t>
            </a:r>
            <a:r>
              <a:rPr lang="en-US" altLang="zh-CN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NLP</a:t>
            </a:r>
            <a:r>
              <a:rPr lang="zh-CN" altLang="en-US" b="1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）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方法从官方的文档中提取规则并</a:t>
            </a:r>
            <a:r>
              <a:rPr lang="zh-CN" altLang="en-US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生成</a:t>
            </a:r>
            <a:r>
              <a:rPr lang="en-US" altLang="zh-CN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XML Schema(XSD)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然后对其进行验证。</a:t>
            </a:r>
            <a:endParaRPr lang="zh-CN" altLang="en-US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每个安卓的</a:t>
            </a:r>
            <a:r>
              <a:rPr lang="en-US" altLang="zh-CN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app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都被要求在</a:t>
            </a:r>
            <a:r>
              <a:rPr lang="en-US" altLang="zh-CN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APK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的根目录中有一个</a:t>
            </a:r>
            <a:r>
              <a:rPr lang="en-US" altLang="zh-CN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AndroidManifest.xml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文件，这个文件要包含有关</a:t>
            </a:r>
            <a:r>
              <a:rPr lang="en-US" altLang="zh-CN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app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的部分配置，</a:t>
            </a:r>
            <a:r>
              <a:rPr lang="en-US" altLang="zh-CN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eg.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包名、可用</a:t>
            </a:r>
            <a:r>
              <a:rPr lang="en-US" altLang="zh-CN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Android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的版本、所需要的应用组件、所需的权限或者是功能配置等内容。</a:t>
            </a:r>
            <a:endParaRPr lang="zh-CN" altLang="en-US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25235" y="1124585"/>
            <a:ext cx="45624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Android Manifest</a:t>
            </a:r>
            <a:r>
              <a:rPr lang="zh-CN" altLang="en-US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是</a:t>
            </a:r>
            <a:r>
              <a:rPr lang="en-US" altLang="zh-CN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XML</a:t>
            </a:r>
            <a:r>
              <a:rPr lang="zh-CN" altLang="en-US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的树状结构，其中包含层次的嵌套元素和相应的属性。下图的图</a:t>
            </a:r>
            <a:r>
              <a:rPr lang="en-US" altLang="zh-CN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</a:t>
            </a:r>
            <a:r>
              <a:rPr lang="zh-CN" altLang="en-US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就是一个典型的</a:t>
            </a:r>
            <a:r>
              <a:rPr lang="en-US" altLang="zh-CN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XML</a:t>
            </a:r>
            <a:r>
              <a:rPr lang="zh-CN" altLang="en-US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结构</a:t>
            </a:r>
            <a:endParaRPr lang="zh-CN" altLang="en-US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87172063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0785" y="2118360"/>
            <a:ext cx="5758815" cy="4494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72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1720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71720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03450" y="365125"/>
            <a:ext cx="7686040" cy="681990"/>
          </a:xfrm>
        </p:spPr>
        <p:txBody>
          <a:bodyPr>
            <a:normAutofit/>
          </a:bodyPr>
          <a:lstStyle/>
          <a:p>
            <a:pPr algn="ctr"/>
            <a:r>
              <a:rPr lang="en-US" altLang="zh-CN" sz="2665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Manifest</a:t>
            </a:r>
            <a:r>
              <a:rPr lang="zh-CN" altLang="en-US" sz="2665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+mn-ea"/>
              </a:rPr>
              <a:t>可能出现的问题</a:t>
            </a:r>
            <a:endParaRPr lang="zh-CN" altLang="en-US" sz="2665">
              <a:solidFill>
                <a:srgbClr val="444444"/>
              </a:solidFill>
              <a:latin typeface="Calibri Light" panose="020F0302020204030204" pitchFamily="34" charset="0"/>
              <a:cs typeface="Calibri Light" panose="020F0302020204030204" pitchFamily="34" charset="0"/>
              <a:sym typeface="+mn-ea"/>
            </a:endParaRPr>
          </a:p>
        </p:txBody>
      </p:sp>
      <p:cxnSp>
        <p:nvCxnSpPr>
          <p:cNvPr id="50" name="直接连接符 49"/>
          <p:cNvCxnSpPr/>
          <p:nvPr>
            <p:custDataLst>
              <p:tags r:id="rId2"/>
            </p:custDataLst>
          </p:nvPr>
        </p:nvCxnSpPr>
        <p:spPr>
          <a:xfrm>
            <a:off x="1821815" y="5847080"/>
            <a:ext cx="381635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>
            <p:custDataLst>
              <p:tags r:id="rId3"/>
            </p:custDataLst>
          </p:nvPr>
        </p:nvSpPr>
        <p:spPr>
          <a:xfrm>
            <a:off x="720725" y="2032635"/>
            <a:ext cx="2584450" cy="4013835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892175" y="3202305"/>
            <a:ext cx="2240915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将属性或者是元素放在了错误位置</a:t>
            </a:r>
            <a:endParaRPr lang="zh-CN" altLang="en-US" sz="2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888365" y="2609215"/>
            <a:ext cx="224917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Misplaced </a:t>
            </a:r>
            <a:endParaRPr lang="en-US" altLang="zh-CN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7" name="椭圆 66"/>
          <p:cNvSpPr/>
          <p:nvPr>
            <p:custDataLst>
              <p:tags r:id="rId6"/>
            </p:custDataLst>
          </p:nvPr>
        </p:nvSpPr>
        <p:spPr>
          <a:xfrm>
            <a:off x="1630045" y="1621790"/>
            <a:ext cx="765175" cy="765175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>
            <p:custDataLst>
              <p:tags r:id="rId7"/>
            </p:custDataLst>
          </p:nvPr>
        </p:nvSpPr>
        <p:spPr>
          <a:xfrm>
            <a:off x="1656080" y="1621155"/>
            <a:ext cx="713105" cy="71310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>
            <p:custDataLst>
              <p:tags r:id="rId8"/>
            </p:custDataLst>
          </p:nvPr>
        </p:nvCxnSpPr>
        <p:spPr>
          <a:xfrm>
            <a:off x="4544695" y="5847080"/>
            <a:ext cx="381635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>
            <p:custDataLst>
              <p:tags r:id="rId9"/>
            </p:custDataLst>
          </p:nvPr>
        </p:nvSpPr>
        <p:spPr>
          <a:xfrm>
            <a:off x="3442970" y="2032635"/>
            <a:ext cx="2584450" cy="4013835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>
            <p:custDataLst>
              <p:tags r:id="rId10"/>
            </p:custDataLst>
          </p:nvPr>
        </p:nvSpPr>
        <p:spPr>
          <a:xfrm>
            <a:off x="4352925" y="1621790"/>
            <a:ext cx="765175" cy="765175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>
            <p:custDataLst>
              <p:tags r:id="rId11"/>
            </p:custDataLst>
          </p:nvPr>
        </p:nvSpPr>
        <p:spPr>
          <a:xfrm>
            <a:off x="4378960" y="1621155"/>
            <a:ext cx="713105" cy="71310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2"/>
            </p:custDataLst>
          </p:nvPr>
        </p:nvSpPr>
        <p:spPr>
          <a:xfrm>
            <a:off x="3615055" y="3202305"/>
            <a:ext cx="2240915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元素或属性的缺失</a:t>
            </a:r>
            <a:endParaRPr lang="zh-CN" altLang="en-US" sz="28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3"/>
            </p:custDataLst>
          </p:nvPr>
        </p:nvSpPr>
        <p:spPr>
          <a:xfrm>
            <a:off x="3610610" y="2609215"/>
            <a:ext cx="224917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Missing</a:t>
            </a:r>
            <a:endParaRPr lang="en-US" altLang="zh-CN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51" name="直接连接符 50"/>
          <p:cNvCxnSpPr/>
          <p:nvPr>
            <p:custDataLst>
              <p:tags r:id="rId14"/>
            </p:custDataLst>
          </p:nvPr>
        </p:nvCxnSpPr>
        <p:spPr>
          <a:xfrm>
            <a:off x="7266940" y="5847080"/>
            <a:ext cx="381635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>
            <p:custDataLst>
              <p:tags r:id="rId15"/>
            </p:custDataLst>
          </p:nvPr>
        </p:nvSpPr>
        <p:spPr>
          <a:xfrm>
            <a:off x="6165215" y="2032635"/>
            <a:ext cx="2584450" cy="4013835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>
            <p:custDataLst>
              <p:tags r:id="rId16"/>
            </p:custDataLst>
          </p:nvPr>
        </p:nvSpPr>
        <p:spPr>
          <a:xfrm>
            <a:off x="7075170" y="1621790"/>
            <a:ext cx="765175" cy="765175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>
            <p:custDataLst>
              <p:tags r:id="rId17"/>
            </p:custDataLst>
          </p:nvPr>
        </p:nvSpPr>
        <p:spPr>
          <a:xfrm>
            <a:off x="7101205" y="1621155"/>
            <a:ext cx="713105" cy="71310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8"/>
            </p:custDataLst>
          </p:nvPr>
        </p:nvSpPr>
        <p:spPr>
          <a:xfrm>
            <a:off x="6337300" y="3202305"/>
            <a:ext cx="2240915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使用了未定义的元素或属性</a:t>
            </a:r>
            <a:endParaRPr lang="zh-CN" altLang="en-US" sz="2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19"/>
            </p:custDataLst>
          </p:nvPr>
        </p:nvSpPr>
        <p:spPr>
          <a:xfrm>
            <a:off x="6332855" y="2609215"/>
            <a:ext cx="224917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Unexcepted</a:t>
            </a:r>
            <a:endParaRPr lang="en-US" altLang="zh-CN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55" name="直接连接符 54"/>
          <p:cNvCxnSpPr/>
          <p:nvPr>
            <p:custDataLst>
              <p:tags r:id="rId20"/>
            </p:custDataLst>
          </p:nvPr>
        </p:nvCxnSpPr>
        <p:spPr>
          <a:xfrm>
            <a:off x="9989185" y="5847080"/>
            <a:ext cx="381635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>
            <p:custDataLst>
              <p:tags r:id="rId21"/>
            </p:custDataLst>
          </p:nvPr>
        </p:nvSpPr>
        <p:spPr>
          <a:xfrm>
            <a:off x="8887460" y="2032635"/>
            <a:ext cx="2584450" cy="4013835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>
            <p:custDataLst>
              <p:tags r:id="rId22"/>
            </p:custDataLst>
          </p:nvPr>
        </p:nvSpPr>
        <p:spPr>
          <a:xfrm>
            <a:off x="9797415" y="1621790"/>
            <a:ext cx="765175" cy="765175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>
            <p:custDataLst>
              <p:tags r:id="rId23"/>
            </p:custDataLst>
          </p:nvPr>
        </p:nvSpPr>
        <p:spPr>
          <a:xfrm>
            <a:off x="9823450" y="1621155"/>
            <a:ext cx="713105" cy="71310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>
            <p:custDataLst>
              <p:tags r:id="rId24"/>
            </p:custDataLst>
          </p:nvPr>
        </p:nvSpPr>
        <p:spPr>
          <a:xfrm>
            <a:off x="9059545" y="3202305"/>
            <a:ext cx="2240915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值的内容拼写错误</a:t>
            </a:r>
            <a:endParaRPr lang="zh-CN" altLang="en-US" sz="2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25"/>
            </p:custDataLst>
          </p:nvPr>
        </p:nvSpPr>
        <p:spPr>
          <a:xfrm>
            <a:off x="9055100" y="2609215"/>
            <a:ext cx="224917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mispelled</a:t>
            </a:r>
            <a:endParaRPr lang="en-US" altLang="zh-CN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31" name="图形 30" descr="333438303937363b333438313038303bd7e9d6afbcdcb9b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68170" y="1833880"/>
            <a:ext cx="288290" cy="288290"/>
          </a:xfrm>
          <a:prstGeom prst="rect">
            <a:avLst/>
          </a:prstGeom>
        </p:spPr>
      </p:pic>
      <p:pic>
        <p:nvPicPr>
          <p:cNvPr id="32" name="图形 31" descr="333438303937363b333438313039323bcfeec4bfbcc6bbae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73270" y="1815465"/>
            <a:ext cx="323850" cy="323850"/>
          </a:xfrm>
          <a:prstGeom prst="rect">
            <a:avLst/>
          </a:prstGeom>
        </p:spPr>
      </p:pic>
      <p:pic>
        <p:nvPicPr>
          <p:cNvPr id="33" name="图形 32" descr="333438303937363b333438313037333bcad0b3a1bebad5f9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295515" y="1815465"/>
            <a:ext cx="323850" cy="323850"/>
          </a:xfrm>
          <a:prstGeom prst="rect">
            <a:avLst/>
          </a:prstGeom>
        </p:spPr>
      </p:pic>
      <p:pic>
        <p:nvPicPr>
          <p:cNvPr id="34" name="图形 33" descr="333438303937363b333438313038383bcfeec4bfd0a7c2ca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017760" y="1815465"/>
            <a:ext cx="323850" cy="323850"/>
          </a:xfrm>
          <a:prstGeom prst="rect">
            <a:avLst/>
          </a:prstGeom>
        </p:spPr>
      </p:pic>
    </p:spTree>
    <p:custDataLst>
      <p:tags r:id="rId3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1"/>
          <p:cNvSpPr/>
          <p:nvPr>
            <p:custDataLst>
              <p:tags r:id="rId1"/>
            </p:custDataLst>
          </p:nvPr>
        </p:nvSpPr>
        <p:spPr>
          <a:xfrm>
            <a:off x="-1270" y="635"/>
            <a:ext cx="12192635" cy="6857365"/>
          </a:xfrm>
          <a:custGeom>
            <a:avLst/>
            <a:gdLst>
              <a:gd name="connsiteX0" fmla="*/ 0 w 9187626"/>
              <a:gd name="connsiteY0" fmla="*/ 0 h 3646215"/>
              <a:gd name="connsiteX1" fmla="*/ 70498 w 9187626"/>
              <a:gd name="connsiteY1" fmla="*/ 17398 h 3646215"/>
              <a:gd name="connsiteX2" fmla="*/ 4593813 w 9187626"/>
              <a:gd name="connsiteY2" fmla="*/ 458311 h 3646215"/>
              <a:gd name="connsiteX3" fmla="*/ 9117128 w 9187626"/>
              <a:gd name="connsiteY3" fmla="*/ 17398 h 3646215"/>
              <a:gd name="connsiteX4" fmla="*/ 9187626 w 9187626"/>
              <a:gd name="connsiteY4" fmla="*/ 0 h 3646215"/>
              <a:gd name="connsiteX5" fmla="*/ 9187626 w 9187626"/>
              <a:gd name="connsiteY5" fmla="*/ 3646215 h 3646215"/>
              <a:gd name="connsiteX6" fmla="*/ 9117128 w 9187626"/>
              <a:gd name="connsiteY6" fmla="*/ 3628818 h 3646215"/>
              <a:gd name="connsiteX7" fmla="*/ 4593813 w 9187626"/>
              <a:gd name="connsiteY7" fmla="*/ 3187904 h 3646215"/>
              <a:gd name="connsiteX8" fmla="*/ 70498 w 9187626"/>
              <a:gd name="connsiteY8" fmla="*/ 3628818 h 3646215"/>
              <a:gd name="connsiteX9" fmla="*/ 0 w 9187626"/>
              <a:gd name="connsiteY9" fmla="*/ 3646215 h 364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87626" h="3646215">
                <a:moveTo>
                  <a:pt x="0" y="0"/>
                </a:moveTo>
                <a:lnTo>
                  <a:pt x="70498" y="17398"/>
                </a:lnTo>
                <a:cubicBezTo>
                  <a:pt x="1299714" y="292846"/>
                  <a:pt x="2875599" y="458311"/>
                  <a:pt x="4593813" y="458311"/>
                </a:cubicBezTo>
                <a:cubicBezTo>
                  <a:pt x="6312028" y="458311"/>
                  <a:pt x="7887913" y="292846"/>
                  <a:pt x="9117128" y="17398"/>
                </a:cubicBezTo>
                <a:lnTo>
                  <a:pt x="9187626" y="0"/>
                </a:lnTo>
                <a:lnTo>
                  <a:pt x="9187626" y="3646215"/>
                </a:lnTo>
                <a:lnTo>
                  <a:pt x="9117128" y="3628818"/>
                </a:lnTo>
                <a:cubicBezTo>
                  <a:pt x="7887913" y="3353370"/>
                  <a:pt x="6312028" y="3187904"/>
                  <a:pt x="4593813" y="3187904"/>
                </a:cubicBezTo>
                <a:cubicBezTo>
                  <a:pt x="2875599" y="3187904"/>
                  <a:pt x="1299714" y="3353370"/>
                  <a:pt x="70498" y="3628818"/>
                </a:cubicBezTo>
                <a:lnTo>
                  <a:pt x="0" y="36462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800">
              <a:solidFill>
                <a:prstClr val="white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22400" y="325755"/>
            <a:ext cx="9344660" cy="584835"/>
          </a:xfrm>
        </p:spPr>
        <p:txBody>
          <a:bodyPr anchor="ctr">
            <a:noAutofit/>
          </a:bodyPr>
          <a:lstStyle/>
          <a:p>
            <a:pPr algn="ctr"/>
            <a:r>
              <a:rPr lang="en-US" altLang="zh-CN" sz="4000" b="1"/>
              <a:t>Manifest</a:t>
            </a:r>
            <a:r>
              <a:rPr lang="zh-CN" altLang="en-US" sz="4000" b="1"/>
              <a:t>现有验证局限性</a:t>
            </a:r>
            <a:endParaRPr lang="zh-CN" altLang="en-US" sz="4000" b="1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14223" y="1064895"/>
            <a:ext cx="10371937" cy="2309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现有检查的局限性：</a:t>
            </a:r>
            <a:endParaRPr lang="zh-CN" altLang="en-US" sz="2400" b="1" dirty="0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Google Play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虽然会检查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Manifest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并过滤特殊元素以决定兼容性，但缺乏系统性的检查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常用的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AOSP (Android Open Source Project)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验证方式不是对标准的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XML Schema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进行完整验证，而是通过手写的大量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if-else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逻辑进行验证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缺点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这种手写的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if-else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方式比较零散且容易疏忽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，导致许多带有错误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Manifest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的应用仍能上架应用商店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需求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为了对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Manifest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进行系统性检查，需要构建应用系统性的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XML Schema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来验证各个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Manifest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7929563" cy="3200400"/>
            <a:chOff x="0" y="0"/>
            <a:chExt cx="10572750" cy="42672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572750" cy="42672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988538"/>
            <a:ext cx="7680960" cy="28694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162425" y="2944495"/>
            <a:ext cx="3911600" cy="121602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zh-CN" altLang="en-US" sz="3200" spc="3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研究内容与创新点</a:t>
            </a:r>
            <a:endParaRPr lang="zh-CN" altLang="en-US" sz="3200" spc="3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5009515" y="2112645"/>
            <a:ext cx="2171065" cy="6254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Part  02</a:t>
            </a:r>
            <a:endParaRPr lang="zh-CN" altLang="en-US" sz="3200" dirty="0">
              <a:solidFill>
                <a:schemeClr val="bg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793407" y="3626075"/>
            <a:ext cx="26039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361124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ManiScope </a:t>
            </a:r>
            <a:r>
              <a:rPr lang="zh-CN" altLang="en-US" sz="2400" spc="6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简介</a:t>
            </a:r>
            <a:endParaRPr lang="zh-CN" altLang="en-US" sz="2400" spc="6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思源宋体 CN" panose="02020700000000000000" pitchFamily="18" charset="-122"/>
                <a:ea typeface="思源宋体 CN" panose="02020700000000000000" pitchFamily="18" charset="-122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思源宋体 CN" panose="02020700000000000000" pitchFamily="18" charset="-122"/>
              <a:ea typeface="思源宋体 CN" panose="02020700000000000000" pitchFamily="18" charset="-122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855980" y="4481830"/>
            <a:ext cx="4737100" cy="16103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  <a:defRPr/>
            </a:pPr>
            <a:endParaRPr lang="zh-CN" altLang="en-US">
              <a:solidFill>
                <a:srgbClr val="44444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812165" y="1040765"/>
            <a:ext cx="9787255" cy="5170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ManiScope</a:t>
            </a:r>
            <a:endParaRPr lang="en-US" altLang="zh-CN" sz="2400" b="1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是一款从</a:t>
            </a:r>
            <a:r>
              <a:rPr lang="en-US" altLang="zh-CN" sz="2400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Android</a:t>
            </a:r>
            <a:r>
              <a:rPr lang="zh-CN" altLang="en-US" sz="2400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官方文档自动构建应用清单模式并检测清单文件错误配置的工具，</a:t>
            </a:r>
            <a:r>
              <a:rPr lang="zh-CN" altLang="en-US" sz="2400" b="1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旨在解决</a:t>
            </a:r>
            <a:r>
              <a:rPr lang="en-US" altLang="zh-CN" sz="2400" b="1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Android</a:t>
            </a:r>
            <a:r>
              <a:rPr lang="zh-CN" altLang="en-US" sz="2400" b="1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应用清单文件（</a:t>
            </a:r>
            <a:r>
              <a:rPr lang="en-US" altLang="zh-CN" sz="2400" b="1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Manifest</a:t>
            </a:r>
            <a:r>
              <a:rPr lang="zh-CN" altLang="en-US" sz="2400" b="1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）中因错误配置引发的安全与兼容性问题</a:t>
            </a:r>
            <a:r>
              <a:rPr lang="zh-CN" altLang="en-US" sz="2400">
                <a:solidFill>
                  <a:srgbClr val="44444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。</a:t>
            </a:r>
            <a:endParaRPr lang="zh-CN" altLang="en-US" sz="2400">
              <a:solidFill>
                <a:srgbClr val="44444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包含组件：</a:t>
            </a:r>
            <a:endParaRPr lang="zh-CN" altLang="en-US" sz="240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📃Document Collector：抓取文档。</a:t>
            </a:r>
            <a:endParaRPr lang="zh-CN" altLang="en-US" sz="24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📌 Positional Constraint Extractor：提取元素/属性的嵌套关系。</a:t>
            </a:r>
            <a:endParaRPr lang="zh-CN" altLang="en-US" sz="24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📊 Quantitative Constraint Extractor：提取数量约束（出现次数）。</a:t>
            </a:r>
            <a:endParaRPr lang="zh-CN" altLang="en-US" sz="24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🏗 Schema Generator：生成 XSD。</a:t>
            </a:r>
            <a:endParaRPr lang="zh-CN" altLang="en-US" sz="24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🧪 Manifest Validator：验证 APK manifest。</a:t>
            </a:r>
            <a:endParaRPr lang="zh-CN" altLang="en-US" sz="24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zh-CN" altLang="en-US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zh-CN" altLang="en-US">
              <a:solidFill>
                <a:srgbClr val="44444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zh-CN" altLang="en-US">
              <a:solidFill>
                <a:srgbClr val="44444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3630" y="925075"/>
            <a:ext cx="11230530" cy="0"/>
            <a:chOff x="585550" y="727790"/>
            <a:chExt cx="11230530" cy="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85550" y="727790"/>
              <a:ext cx="79865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84204" y="727790"/>
              <a:ext cx="10431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1262380" y="349250"/>
            <a:ext cx="458533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spc="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Maniscope</a:t>
            </a:r>
            <a:r>
              <a:rPr lang="zh-CN" altLang="en-US" sz="2400" spc="6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执行总流程</a:t>
            </a:r>
            <a:endParaRPr lang="zh-CN" altLang="en-US" sz="2400" spc="6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5773" y="287420"/>
            <a:ext cx="1217706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02</a:t>
            </a:r>
            <a:endParaRPr lang="en-US" altLang="zh-CN" sz="32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1040765"/>
            <a:ext cx="10239375" cy="2771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3900" y="4067175"/>
            <a:ext cx="970597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4.1 Document Collector </a:t>
            </a:r>
            <a:r>
              <a:rPr lang="zh-CN" altLang="en-US" sz="2800"/>
              <a:t>文档收集器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4.2 Positional Constraint Extractor  </a:t>
            </a:r>
            <a:r>
              <a:rPr lang="zh-CN" altLang="en-US" sz="2800"/>
              <a:t>位置约束提取器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4.3 Quantitative Constraint Extractor</a:t>
            </a:r>
            <a:r>
              <a:rPr lang="zh-CN" altLang="en-US" sz="2800"/>
              <a:t>数量约束提取器：</a:t>
            </a:r>
            <a:endParaRPr lang="zh-CN" altLang="en-US" sz="28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800"/>
              <a:t>          </a:t>
            </a:r>
            <a:r>
              <a:rPr lang="en-US" altLang="zh-CN" sz="2000"/>
              <a:t>  </a:t>
            </a:r>
            <a:r>
              <a:rPr lang="zh-CN" altLang="en-US" sz="2000"/>
              <a:t>（包括）</a:t>
            </a:r>
            <a:r>
              <a:rPr lang="zh-CN" altLang="en-US" sz="2400"/>
              <a:t>实体识别器</a:t>
            </a:r>
            <a:r>
              <a:rPr lang="en-US" altLang="zh-CN" sz="2400"/>
              <a:t> </a:t>
            </a:r>
            <a:r>
              <a:rPr lang="zh-CN" altLang="en-US" sz="2400"/>
              <a:t>和</a:t>
            </a:r>
            <a:r>
              <a:rPr lang="en-US" altLang="zh-CN" sz="2400"/>
              <a:t> </a:t>
            </a:r>
            <a:r>
              <a:rPr lang="zh-CN" altLang="en-US" sz="2400"/>
              <a:t>约束过滤器</a:t>
            </a:r>
            <a:endParaRPr lang="zh-CN" alt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4.4 Schema Generator Schema </a:t>
            </a:r>
            <a:r>
              <a:rPr lang="zh-CN" altLang="en-US" sz="2800"/>
              <a:t>生成器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4.5 Manifest Valodator  Manifest </a:t>
            </a:r>
            <a:r>
              <a:rPr lang="zh-CN" altLang="en-US" sz="2800"/>
              <a:t>校验器</a:t>
            </a:r>
            <a:endParaRPr lang="zh-CN" altLang="en-US" sz="2800"/>
          </a:p>
          <a:p>
            <a:pPr marL="457200" indent="-457200"/>
            <a:endParaRPr lang="zh-CN" altLang="en-US" sz="28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10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100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101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102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103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104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105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106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107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108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109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11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51_1*i*1"/>
  <p:tag name="KSO_WM_TEMPLATE_CATEGORY" val="custom"/>
  <p:tag name="KSO_WM_TEMPLATE_INDEX" val="20232451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USESOURCEFORMAT_APPLY" val="0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2"/>
  <p:tag name="KSO_WM_TEMPLATE_INDEX" val="20232451"/>
  <p:tag name="KSO_WM_UNIT_ID" val="custom20232451_1*a*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2_1*l_h_f*1_1_1"/>
  <p:tag name="KSO_WM_TEMPLATE_CATEGORY" val="diagram"/>
  <p:tag name="KSO_WM_TEMPLATE_INDEX" val="2023245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1"/>
  <p:tag name="KSO_WM_DIAGRAM_MIN_ITEMCNT" val="1"/>
  <p:tag name="KSO_WM_DIAGRAM_VIRTUALLY_FRAME" val="{&quot;height&quot;:163.85,&quot;left&quot;:107.4,&quot;top&quot;:187.35,&quot;width&quot;:742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1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735.84*113.4"/>
  <p:tag name="KSO_WM_SLIDE_POSITION" val="112.78*236.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05"/>
  <p:tag name="KSO_WM_TEMPLATE_SUBCATEGORY" val="0"/>
  <p:tag name="KSO_WM_SLIDE_INDEX" val="1"/>
  <p:tag name="KSO_WM_TAG_VERSION" val="3.0"/>
  <p:tag name="KSO_WM_SLIDE_ID" val="custom20232451_1"/>
  <p:tag name="KSO_WM_SLIDE_ITEM_CNT" val="1"/>
</p:tagLst>
</file>

<file path=ppt/tags/tag114.xml><?xml version="1.0" encoding="utf-8"?>
<p:tagLst xmlns:p="http://schemas.openxmlformats.org/presentationml/2006/main">
  <p:tag name="COMMONDATA" val="eyJjb3VudCI6MiwiaGRpZCI6IjNlMDQzZDliYTUwZWFkN2FiNmJkNTg0NDJjYWI4ZTBkIiwidXNlckNvdW50IjoyfQ=="/>
</p:tagLst>
</file>

<file path=ppt/tags/tag12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13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1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16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1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f*1_1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SUBTYPE" val="a"/>
  <p:tag name="KSO_WM_UNIT_NOCLEAR" val="0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VALUE" val="112"/>
  <p:tag name="KSO_WM_BEAUTIFY_FLAG" val="#wm#"/>
  <p:tag name="KSO_WM_UNIT_PRESET_TEXT" val="单击此处添加你的文本具体内容，简明扼要地阐述您的观点。根据需要可酌情增减文字，以便观者准确地理解您传达的思想。单击此处添加你的文本具体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5_3*l_h_a*1_1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54998779296875,&quot;left&quot;:56.75,&quot;top&quot;:113.60000610351562,&quot;width&quot;:84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1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20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1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2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22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2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2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2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f*1_2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SUBTYPE" val="a"/>
  <p:tag name="KSO_WM_UNIT_NOCLEAR" val="0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VALUE" val="112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5_3*l_h_a*1_2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54998779296875,&quot;left&quot;:56.75,&quot;top&quot;:113.60000610351562,&quot;width&quot;:84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3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28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3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3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30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3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f*1_3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SUBTYPE" val="a"/>
  <p:tag name="KSO_WM_UNIT_NOCLEAR" val="0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VALUE" val="112"/>
  <p:tag name="KSO_WM_BEAUTIFY_FLAG" val="#wm#"/>
  <p:tag name="KSO_WM_UNIT_PRESET_TEXT" val="单击此处添加你的文本具体内容，简明扼要地阐述您的观点。根据需要可酌情增减文字，以便观者准确地理解您传达的思想。单击此处添加你的文本具体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05_3*l_h_a*1_3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54998779296875,&quot;left&quot;:56.75,&quot;top&quot;:113.60000610351562,&quot;width&quot;:84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4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34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4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4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5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4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6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i*1_4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3*l_h_f*1_4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SUBTYPE" val="a"/>
  <p:tag name="KSO_WM_UNIT_NOCLEAR" val="0"/>
  <p:tag name="KSO_WM_UNIT_TYPE" val="l_h_f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VALUE" val="112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205_3*l_h_a*1_4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54998779296875,&quot;left&quot;:56.75,&quot;top&quot;:113.60000610351562,&quot;width&quot;:84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l_h_x*1_1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VALUE" val="80*69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54998779296875,&quot;left&quot;:56.75,&quot;top&quot;:113.60000610351562,&quot;width&quot;:846.5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0"/>
</p:tagLst>
</file>

<file path=ppt/tags/tag4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40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VALUE" val="90*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05_3*l_h_x*1_2_1"/>
  <p:tag name="KSO_WM_TEMPLATE_CATEGORY" val="diagram"/>
  <p:tag name="KSO_WM_TEMPLATE_INDEX" val="2023320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l_h_x*1_3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VALUE" val="64*80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54998779296875,&quot;left&quot;:56.75,&quot;top&quot;:113.60000610351562,&quot;width&quot;:846.5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05_3*l_h_x*1_4_1"/>
  <p:tag name="KSO_WM_TEMPLATE_CATEGORY" val="diagram"/>
  <p:tag name="KSO_WM_TEMPLATE_INDEX" val="20233205"/>
  <p:tag name="KSO_WM_UNIT_LAYERLEVEL" val="1_1_1"/>
  <p:tag name="KSO_WM_TAG_VERSION" val="3.0"/>
  <p:tag name="KSO_WM_UNIT_VALUE" val="80*80"/>
  <p:tag name="KSO_WM_UNIT_TYPE" val="l_h_x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54998779296875,&quot;left&quot;:56.75,&quot;top&quot;:113.60000610351562,&quot;width&quot;:846.5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0"/>
</p:tagLst>
</file>

<file path=ppt/tags/tag43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205"/>
  <p:tag name="KSO_WM_SLIDE_TYPE" val="text"/>
  <p:tag name="KSO_WM_SLIDE_SUBTYPE" val="diag"/>
  <p:tag name="KSO_WM_SLIDE_SIZE" val="846.55*348.45"/>
  <p:tag name="KSO_WM_SLIDE_POSITION" val="56.75*127.6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51_1*i*1"/>
  <p:tag name="KSO_WM_TEMPLATE_CATEGORY" val="custom"/>
  <p:tag name="KSO_WM_TEMPLATE_INDEX" val="20232451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USESOURCEFORMAT_APPLY" val="0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2"/>
  <p:tag name="KSO_WM_TEMPLATE_INDEX" val="20232451"/>
  <p:tag name="KSO_WM_UNIT_ID" val="custom20232451_1*a*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2_1*l_h_f*1_1_1"/>
  <p:tag name="KSO_WM_TEMPLATE_CATEGORY" val="diagram"/>
  <p:tag name="KSO_WM_TEMPLATE_INDEX" val="2023245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1"/>
  <p:tag name="KSO_WM_DIAGRAM_MIN_ITEMCNT" val="1"/>
  <p:tag name="KSO_WM_DIAGRAM_VIRTUALLY_FRAME" val="{&quot;height&quot;:163.85,&quot;left&quot;:107.4,&quot;top&quot;:187.35,&quot;width&quot;:742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单击此处输入你的项正文，文字是您思想的提炼，请尽量言简意赅的阐述观点，请尽量言简意赅的阐述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735.84*113.4"/>
  <p:tag name="KSO_WM_SLIDE_POSITION" val="112.78*236.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05"/>
  <p:tag name="KSO_WM_TEMPLATE_SUBCATEGORY" val="0"/>
  <p:tag name="KSO_WM_SLIDE_INDEX" val="1"/>
  <p:tag name="KSO_WM_TAG_VERSION" val="3.0"/>
  <p:tag name="KSO_WM_SLIDE_ID" val="custom20232451_1"/>
  <p:tag name="KSO_WM_SLIDE_ITEM_CNT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92892_1*i*1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40492892_1*i*2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40492892_1*i*3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40492892_1*a*1"/>
  <p:tag name="KSO_WM_TEMPLATE_CATEGORY" val="custom"/>
  <p:tag name="KSO_WM_TEMPLATE_INDEX" val="40492892"/>
  <p:tag name="KSO_WM_UNIT_LAYERLEVEL" val="1"/>
  <p:tag name="KSO_WM_TAG_VERSION" val="3.0"/>
  <p:tag name="KSO_WM_BEAUTIFY_FLAG" val="#wm#"/>
  <p:tag name="KSO_WM_UNIT_PRESET_TEXT" val="单击添加标题，文字是思想的提炼，为了演示发布的良好效果，请言简的阐述观点。根据需要可酌情增减文字，以便观者准确理解您所传达的信息，文字是您思想的提炼。"/>
  <p:tag name="KSO_WM_UNIT_TEXT_TYPE" val="1"/>
</p:tagLst>
</file>

<file path=ppt/tags/tag52.xml><?xml version="1.0" encoding="utf-8"?>
<p:tagLst xmlns:p="http://schemas.openxmlformats.org/presentationml/2006/main">
  <p:tag name="KSO_WM_SLIDE_ID" val="custom40492892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40492892"/>
  <p:tag name="KSO_WM_SLIDE_TYPE" val="text"/>
  <p:tag name="KSO_WM_SLIDE_SUBTYPE" val="picTxt"/>
  <p:tag name="KSO_WM_SLIDE_SIZE" val="767*383"/>
  <p:tag name="KSO_WM_SLIDE_POSITION" val="96*78"/>
  <p:tag name="KSO_WM_SLIDE_LAYOUT" val="a"/>
  <p:tag name="KSO_WM_SLIDE_LAYOUT_CNT" val="1"/>
  <p:tag name="RESOURCE_RECORD_KEY" val="{&quot;10&quot;:[20117456],&quot;65&quot;:[20235406]}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92892_1*i*1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40492892_1*i*2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40492892_1*i*3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40492892_1*a*1"/>
  <p:tag name="KSO_WM_TEMPLATE_CATEGORY" val="custom"/>
  <p:tag name="KSO_WM_TEMPLATE_INDEX" val="40492892"/>
  <p:tag name="KSO_WM_UNIT_LAYERLEVEL" val="1"/>
  <p:tag name="KSO_WM_TAG_VERSION" val="3.0"/>
  <p:tag name="KSO_WM_BEAUTIFY_FLAG" val="#wm#"/>
  <p:tag name="KSO_WM_UNIT_PRESET_TEXT" val="单击添加标题，文字是思想的提炼，为了演示发布的良好效果，请言简的阐述观点。根据需要可酌情增减文字，以便观者准确理解您所传达的信息，文字是您思想的提炼。"/>
  <p:tag name="KSO_WM_UNIT_TEXT_TYPE" val="1"/>
</p:tagLst>
</file>

<file path=ppt/tags/tag57.xml><?xml version="1.0" encoding="utf-8"?>
<p:tagLst xmlns:p="http://schemas.openxmlformats.org/presentationml/2006/main">
  <p:tag name="KSO_WM_SLIDE_ID" val="custom40492892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40492892"/>
  <p:tag name="KSO_WM_SLIDE_TYPE" val="text"/>
  <p:tag name="KSO_WM_SLIDE_SUBTYPE" val="picTxt"/>
  <p:tag name="KSO_WM_SLIDE_SIZE" val="767*383"/>
  <p:tag name="KSO_WM_SLIDE_POSITION" val="96*78"/>
  <p:tag name="KSO_WM_SLIDE_LAYOUT" val="a"/>
  <p:tag name="KSO_WM_SLIDE_LAYOUT_CNT" val="1"/>
  <p:tag name="RESOURCE_RECORD_KEY" val="{&quot;10&quot;:[20117456],&quot;65&quot;:[20235406]}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92892_1*i*1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40492892_1*i*2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40492892_1*i*3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40492892_1*a*1"/>
  <p:tag name="KSO_WM_TEMPLATE_CATEGORY" val="custom"/>
  <p:tag name="KSO_WM_TEMPLATE_INDEX" val="40492892"/>
  <p:tag name="KSO_WM_UNIT_LAYERLEVEL" val="1"/>
  <p:tag name="KSO_WM_TAG_VERSION" val="3.0"/>
  <p:tag name="KSO_WM_BEAUTIFY_FLAG" val="#wm#"/>
  <p:tag name="KSO_WM_UNIT_PRESET_TEXT" val="单击添加标题，文字是思想的提炼，为了演示发布的良好效果，请言简的阐述观点。根据需要可酌情增减文字，以便观者准确理解您所传达的信息，文字是您思想的提炼。"/>
  <p:tag name="KSO_WM_UNIT_TEXT_TYPE" val="1"/>
</p:tagLst>
</file>

<file path=ppt/tags/tag62.xml><?xml version="1.0" encoding="utf-8"?>
<p:tagLst xmlns:p="http://schemas.openxmlformats.org/presentationml/2006/main">
  <p:tag name="KSO_WM_SLIDE_ID" val="custom40492892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40492892"/>
  <p:tag name="KSO_WM_SLIDE_TYPE" val="text"/>
  <p:tag name="KSO_WM_SLIDE_SUBTYPE" val="picTxt"/>
  <p:tag name="KSO_WM_SLIDE_SIZE" val="767*383"/>
  <p:tag name="KSO_WM_SLIDE_POSITION" val="96*78"/>
  <p:tag name="KSO_WM_SLIDE_LAYOUT" val="a"/>
  <p:tag name="KSO_WM_SLIDE_LAYOUT_CNT" val="1"/>
  <p:tag name="RESOURCE_RECORD_KEY" val="{&quot;10&quot;:[20117456],&quot;65&quot;:[20235406]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92892_1*i*1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40492892_1*i*2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40492892_1*i*3"/>
  <p:tag name="KSO_WM_TEMPLATE_CATEGORY" val="custom"/>
  <p:tag name="KSO_WM_TEMPLATE_INDEX" val="40492892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40492892_1*a*1"/>
  <p:tag name="KSO_WM_TEMPLATE_CATEGORY" val="custom"/>
  <p:tag name="KSO_WM_TEMPLATE_INDEX" val="40492892"/>
  <p:tag name="KSO_WM_UNIT_LAYERLEVEL" val="1"/>
  <p:tag name="KSO_WM_TAG_VERSION" val="3.0"/>
  <p:tag name="KSO_WM_BEAUTIFY_FLAG" val="#wm#"/>
  <p:tag name="KSO_WM_UNIT_PRESET_TEXT" val="单击添加标题，文字是思想的提炼，为了演示发布的良好效果，请言简的阐述观点。根据需要可酌情增减文字，以便观者准确理解您所传达的信息，文字是您思想的提炼。"/>
  <p:tag name="KSO_WM_UNIT_TEXT_TYPE" val="1"/>
</p:tagLst>
</file>

<file path=ppt/tags/tag67.xml><?xml version="1.0" encoding="utf-8"?>
<p:tagLst xmlns:p="http://schemas.openxmlformats.org/presentationml/2006/main">
  <p:tag name="KSO_WM_SLIDE_ID" val="custom40492892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40492892"/>
  <p:tag name="KSO_WM_SLIDE_TYPE" val="text"/>
  <p:tag name="KSO_WM_SLIDE_SUBTYPE" val="picTxt"/>
  <p:tag name="KSO_WM_SLIDE_SIZE" val="767*383"/>
  <p:tag name="KSO_WM_SLIDE_POSITION" val="96*78"/>
  <p:tag name="KSO_WM_SLIDE_LAYOUT" val="a"/>
  <p:tag name="KSO_WM_SLIDE_LAYOUT_CNT" val="1"/>
  <p:tag name="RESOURCE_RECORD_KEY" val="{&quot;10&quot;:[20117456],&quot;65&quot;:[20235406]}"/>
</p:tagLst>
</file>

<file path=ppt/tags/tag68.xml><?xml version="1.0" encoding="utf-8"?>
<p:tagLst xmlns:p="http://schemas.openxmlformats.org/presentationml/2006/main">
  <p:tag name="KSO_WM_UNIT_TABLE_BEAUTIFY" val="smartTable{f677584f-54ff-4f4a-8e02-eda92197c92e}"/>
  <p:tag name="TABLE_ENDDRAG_ORIGIN_RECT" val="845*404"/>
  <p:tag name="TABLE_ENDDRAG_RECT" val="75*111*845*404"/>
</p:tagLst>
</file>

<file path=ppt/tags/tag69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7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70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71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72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73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74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75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76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77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78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79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8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80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81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82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83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84.xml><?xml version="1.0" encoding="utf-8"?>
<p:tagLst xmlns:p="http://schemas.openxmlformats.org/presentationml/2006/main">
  <p:tag name="KSO_WM_DIAGRAM_VIRTUALLY_FRAME" val="{&quot;height&quot;:275.5,&quot;left&quot;:85.94346456692912,&quot;top&quot;:166.43929133858265,&quot;width&quot;:761.15}"/>
</p:tagLst>
</file>

<file path=ppt/tags/tag85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86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87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88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89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9.xml><?xml version="1.0" encoding="utf-8"?>
<p:tagLst xmlns:p="http://schemas.openxmlformats.org/presentationml/2006/main">
  <p:tag name="KSO_WM_DIAGRAM_VIRTUALLY_FRAME" val="{&quot;height&quot;:189.44763779527563,&quot;left&quot;:145.56614173228346,&quot;top&quot;:233.98244094488186,&quot;width&quot;:668.8677952755905}"/>
</p:tagLst>
</file>

<file path=ppt/tags/tag90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91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92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93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94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95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96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97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98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ags/tag99.xml><?xml version="1.0" encoding="utf-8"?>
<p:tagLst xmlns:p="http://schemas.openxmlformats.org/presentationml/2006/main">
  <p:tag name="KSO_WM_DIAGRAM_VIRTUALLY_FRAME" val="{&quot;height&quot;:286.2230868472514,&quot;left&quot;:178.7195275590551,&quot;top&quot;:174.20448818897637,&quot;width&quot;:616.3729133858267}"/>
</p:tagLst>
</file>

<file path=ppt/theme/theme1.xml><?xml version="1.0" encoding="utf-8"?>
<a:theme xmlns:a="http://schemas.openxmlformats.org/drawingml/2006/main" name="Office 主题​​">
  <a:themeElements>
    <a:clrScheme name="自定义 9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3F3F"/>
      </a:accent1>
      <a:accent2>
        <a:srgbClr val="7F7F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4922</Words>
  <Application>WPS 演示</Application>
  <PresentationFormat>宽屏</PresentationFormat>
  <Paragraphs>350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思源宋体 CN</vt:lpstr>
      <vt:lpstr>华文楷体</vt:lpstr>
      <vt:lpstr>思源宋体</vt:lpstr>
      <vt:lpstr>Calibri Light</vt:lpstr>
      <vt:lpstr>Calibri</vt:lpstr>
      <vt:lpstr>华文宋体</vt:lpstr>
      <vt:lpstr>微软雅黑</vt:lpstr>
      <vt:lpstr>等线 Light</vt:lpstr>
      <vt:lpstr>等线</vt:lpstr>
      <vt:lpstr>Arial Unicode MS</vt:lpstr>
      <vt:lpstr>Wingdings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Manifest可能出现的问题</vt:lpstr>
      <vt:lpstr>Manifest现有验证局限性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稻壳儿演示武汉组</dc:creator>
  <cp:lastModifiedBy>hp</cp:lastModifiedBy>
  <cp:revision>26</cp:revision>
  <dcterms:created xsi:type="dcterms:W3CDTF">2019-05-10T01:11:00Z</dcterms:created>
  <dcterms:modified xsi:type="dcterms:W3CDTF">2025-07-03T15:17:15Z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3650209DBCE24AC2BCC6E15418E42D1E</vt:lpwstr>
  </property>
  <property fmtid="{D5CDD505-2E9C-101B-9397-08002B2CF9AE}" pid="3" name="KSOProductBuildVer">
    <vt:lpwstr>2052-11.1.0.12165</vt:lpwstr>
  </property>
  <property fmtid="{D5CDD505-2E9C-101B-9397-08002B2CF9AE}" pid="4" name="KSOTemplateUUID">
    <vt:lpwstr>v1.0_mb_uvELadj4PkJYBVpkg4t5vg==</vt:lpwstr>
  </property>
</Properties>
</file>